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3"/>
  </p:notesMasterIdLst>
  <p:handoutMasterIdLst>
    <p:handoutMasterId r:id="rId24"/>
  </p:handoutMasterIdLst>
  <p:sldIdLst>
    <p:sldId id="256" r:id="rId5"/>
    <p:sldId id="257" r:id="rId6"/>
    <p:sldId id="278" r:id="rId7"/>
    <p:sldId id="279" r:id="rId8"/>
    <p:sldId id="258" r:id="rId9"/>
    <p:sldId id="280" r:id="rId10"/>
    <p:sldId id="281" r:id="rId11"/>
    <p:sldId id="282" r:id="rId12"/>
    <p:sldId id="288" r:id="rId13"/>
    <p:sldId id="266" r:id="rId14"/>
    <p:sldId id="283" r:id="rId15"/>
    <p:sldId id="289" r:id="rId16"/>
    <p:sldId id="290" r:id="rId17"/>
    <p:sldId id="291" r:id="rId18"/>
    <p:sldId id="292" r:id="rId19"/>
    <p:sldId id="286" r:id="rId20"/>
    <p:sldId id="271" r:id="rId21"/>
    <p:sldId id="287" r:id="rId22"/>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45BCE6-89FF-41D1-850D-8B7CD80F4A81}" v="29" dt="2024-07-15T01:53:05.2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82" autoAdjust="0"/>
    <p:restoredTop sz="70403" autoAdjust="0"/>
  </p:normalViewPr>
  <p:slideViewPr>
    <p:cSldViewPr snapToGrid="0">
      <p:cViewPr varScale="1">
        <p:scale>
          <a:sx n="79" d="100"/>
          <a:sy n="79" d="100"/>
        </p:scale>
        <p:origin x="84" y="60"/>
      </p:cViewPr>
      <p:guideLst/>
    </p:cSldViewPr>
  </p:slideViewPr>
  <p:outlineViewPr>
    <p:cViewPr>
      <p:scale>
        <a:sx n="33" d="100"/>
        <a:sy n="33" d="100"/>
      </p:scale>
      <p:origin x="0" y="-2880"/>
    </p:cViewPr>
  </p:outlineViewPr>
  <p:notesTextViewPr>
    <p:cViewPr>
      <p:scale>
        <a:sx n="1" d="1"/>
        <a:sy n="1" d="1"/>
      </p:scale>
      <p:origin x="0" y="-2304"/>
    </p:cViewPr>
  </p:notesTextViewPr>
  <p:sorterViewPr>
    <p:cViewPr>
      <p:scale>
        <a:sx n="100" d="100"/>
        <a:sy n="100" d="100"/>
      </p:scale>
      <p:origin x="0" y="0"/>
    </p:cViewPr>
  </p:sorterViewPr>
  <p:notesViewPr>
    <p:cSldViewPr snapToGrid="0">
      <p:cViewPr>
        <p:scale>
          <a:sx n="1" d="2"/>
          <a:sy n="1" d="2"/>
        </p:scale>
        <p:origin x="3403" y="29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4023092" y="0"/>
            <a:ext cx="3077739" cy="471054"/>
          </a:xfrm>
          <a:prstGeom prst="rect">
            <a:avLst/>
          </a:prstGeom>
        </p:spPr>
        <p:txBody>
          <a:bodyPr vert="horz" lIns="94229" tIns="47114" rIns="94229" bIns="47114" rtlCol="0"/>
          <a:lstStyle>
            <a:lvl1pPr algn="r">
              <a:defRPr sz="1200"/>
            </a:lvl1pPr>
          </a:lstStyle>
          <a:p>
            <a:fld id="{B56F32FC-4BD9-442A-A8C6-51598C909FE3}" type="datetimeFigureOut">
              <a:rPr lang="en-US" smtClean="0"/>
              <a:t>7/14/2024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4023092" y="8917422"/>
            <a:ext cx="3077739" cy="471053"/>
          </a:xfrm>
          <a:prstGeom prst="rect">
            <a:avLst/>
          </a:prstGeom>
        </p:spPr>
        <p:txBody>
          <a:bodyPr vert="horz" lIns="94229" tIns="47114" rIns="94229" bIns="47114"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056371FA-A98D-41E8-93F4-09945841298A}" type="datetimeFigureOut">
              <a:rPr lang="en-US" smtClean="0"/>
              <a:t>7/14/2024</a:t>
            </a:fld>
            <a:endParaRPr lang="en-US" dirty="0"/>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dirty="0"/>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dirty="0"/>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Ryan Talbot and my presentation is ‘optimizing </a:t>
            </a:r>
            <a:r>
              <a:rPr lang="en-US" dirty="0" err="1"/>
              <a:t>usa</a:t>
            </a:r>
            <a:r>
              <a:rPr lang="en-US" dirty="0"/>
              <a:t> Olympic gymnastics team selections using data analytics’.  I chose this topic after stumbling on a competition put on by the university of Connecticut. Called the </a:t>
            </a:r>
            <a:r>
              <a:rPr lang="en-US" dirty="0" err="1"/>
              <a:t>Uconn</a:t>
            </a:r>
            <a:r>
              <a:rPr lang="en-US" dirty="0"/>
              <a:t> Sports Analytics </a:t>
            </a:r>
            <a:r>
              <a:rPr lang="en-US" dirty="0" err="1"/>
              <a:t>symposim</a:t>
            </a:r>
            <a:r>
              <a:rPr lang="en-US" dirty="0"/>
              <a:t>. The Data challenge is separated into 2 levels high school, and undergraduates compete against one another and separate from them are graduate students.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this data challenge, the goal is to identify the group of 5 athletes who will enable the USA Olympic Men’s and Women’s Artistic Gymnastics teams to optimize success in Paris 2024. You are tasked with developing an analytics model that can be used to identify and compare the expected medal count in the 8 medal events for men (team all-around, individual all-around, floor exercise, pommel horse, still rings, vault, parallel bars, and high bar) and 6 medal events for the women (team all-around, individual all-around, vault, uneven bars, balance beam, and floor exercise).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goal of this data challenge is to put together the best possible men’s and women’s Team USA Olympic Artistic Gymnastics teams, however, the meaning of “best” is left open to the interpretation of the entrant.</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778128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3 up 3 count structure in the finals involves three gymnasts</a:t>
            </a:r>
          </a:p>
          <a:p>
            <a:r>
              <a:rPr lang="en-US" dirty="0"/>
              <a:t>per apparatus, with cumulative scores contributing to the final</a:t>
            </a:r>
          </a:p>
          <a:p>
            <a:r>
              <a:rPr lang="en-US" dirty="0"/>
              <a:t>team score. Selection criteria were based on Individual</a:t>
            </a:r>
          </a:p>
          <a:p>
            <a:r>
              <a:rPr lang="en-US" dirty="0"/>
              <a:t>All-Around (IAA) scores, concurrently considering the inclusion</a:t>
            </a:r>
          </a:p>
          <a:p>
            <a:r>
              <a:rPr lang="en-US" dirty="0"/>
              <a:t>of potential individual medalists in the final roster</a:t>
            </a:r>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31056832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Individual Apparatus Evaluation and Results</a:t>
            </a:r>
          </a:p>
          <a:p>
            <a:r>
              <a:rPr lang="en-US" dirty="0"/>
              <a:t>This analysis draws upon historical data encompassing Men's and</a:t>
            </a:r>
          </a:p>
          <a:p>
            <a:r>
              <a:rPr lang="en-US" dirty="0"/>
              <a:t>Women's international gymnastics competitions. The models for</a:t>
            </a:r>
          </a:p>
          <a:p>
            <a:r>
              <a:rPr lang="en-US" dirty="0"/>
              <a:t>Women were trained on data spanning from 2013 to 2021, while the</a:t>
            </a:r>
          </a:p>
          <a:p>
            <a:r>
              <a:rPr lang="en-US" dirty="0"/>
              <a:t>models for Men were trained on a more limited timeframe from 2018 to</a:t>
            </a:r>
          </a:p>
          <a:p>
            <a:r>
              <a:rPr lang="en-US" dirty="0"/>
              <a:t>2020, due to time constraints. The evaluation of the models involves the</a:t>
            </a:r>
          </a:p>
          <a:p>
            <a:r>
              <a:rPr lang="en-US" dirty="0"/>
              <a:t>utilization of unseen data from the years 2022 and 2023 for inference.</a:t>
            </a:r>
          </a:p>
          <a:p>
            <a:r>
              <a:rPr lang="en-US" dirty="0"/>
              <a:t>4.2. Model Performance Metrics</a:t>
            </a:r>
          </a:p>
          <a:p>
            <a:r>
              <a:rPr lang="en-US" dirty="0"/>
              <a:t>For each apparatus, the data was run through the various models</a:t>
            </a:r>
          </a:p>
          <a:p>
            <a:r>
              <a:rPr lang="en-US" dirty="0"/>
              <a:t>(3.1.1.), and their accuracy, precision, F1-scores, and F2-scores were</a:t>
            </a:r>
          </a:p>
          <a:p>
            <a:r>
              <a:rPr lang="en-US" dirty="0"/>
              <a:t>compared. Once the best model was selected, judged by its accuracy</a:t>
            </a:r>
          </a:p>
          <a:p>
            <a:r>
              <a:rPr lang="en-US" dirty="0"/>
              <a:t>and F2-score, it was optimized using grid search for parameter tuning.</a:t>
            </a:r>
          </a:p>
          <a:p>
            <a:r>
              <a:rPr lang="en-US" dirty="0"/>
              <a:t>From there the data was scrutinized with feature importance. Although</a:t>
            </a:r>
          </a:p>
          <a:p>
            <a:r>
              <a:rPr lang="en-US" dirty="0"/>
              <a:t>the option of feature scaling was contemplated, the utilization of</a:t>
            </a:r>
          </a:p>
          <a:p>
            <a:r>
              <a:rPr lang="en-US" dirty="0"/>
              <a:t>AdaBoost and Random Forest classifiers for binary classification</a:t>
            </a:r>
          </a:p>
          <a:p>
            <a:r>
              <a:rPr lang="en-US" dirty="0"/>
              <a:t>demonstrated resilience to fluctuations in feature scales. As a result,</a:t>
            </a:r>
          </a:p>
          <a:p>
            <a:r>
              <a:rPr lang="en-US" dirty="0"/>
              <a:t>explicit scaling was deemed unnecessary in the analytical process. The</a:t>
            </a:r>
          </a:p>
          <a:p>
            <a:r>
              <a:rPr lang="en-US" dirty="0"/>
              <a:t>models underwent additional iterations to evaluate the potential for</a:t>
            </a:r>
          </a:p>
          <a:p>
            <a:r>
              <a:rPr lang="en-US" dirty="0"/>
              <a:t>improvements.</a:t>
            </a:r>
          </a:p>
          <a:p>
            <a:r>
              <a:rPr lang="en-US" dirty="0"/>
              <a:t>In addition to accuracy, I also evaluated the classifiers based on the</a:t>
            </a:r>
          </a:p>
          <a:p>
            <a:r>
              <a:rPr lang="en-US" dirty="0"/>
              <a:t>F2-score metric. The F2-score considers both precision and recall, with</a:t>
            </a:r>
          </a:p>
          <a:p>
            <a:r>
              <a:rPr lang="en-US" dirty="0"/>
              <a:t>a higher weight given to recall. It measures the overall effectiveness of</a:t>
            </a:r>
          </a:p>
          <a:p>
            <a:r>
              <a:rPr lang="en-US" dirty="0"/>
              <a:t>the classifier in selecting top gymnasts while minimizing false negatives.</a:t>
            </a:r>
          </a:p>
          <a:p>
            <a:r>
              <a:rPr lang="en-US" dirty="0"/>
              <a:t>The findings indicate that, across various gymnastics events, both the</a:t>
            </a:r>
          </a:p>
          <a:p>
            <a:r>
              <a:rPr lang="en-US" dirty="0"/>
              <a:t>Random Forest and AdaBoost classifiers consistently demonstrated</a:t>
            </a:r>
          </a:p>
          <a:p>
            <a:r>
              <a:rPr lang="en-US" dirty="0"/>
              <a:t>high accuracy. Moreover, both classifiers consistently attained elevated</a:t>
            </a:r>
          </a:p>
          <a:p>
            <a:r>
              <a:rPr lang="en-US" dirty="0"/>
              <a:t>F2-scores, emphasizing their proficiency in accurately identifying top</a:t>
            </a:r>
          </a:p>
          <a:p>
            <a:r>
              <a:rPr lang="en-US" dirty="0"/>
              <a:t>performers.</a:t>
            </a:r>
          </a:p>
          <a:p>
            <a:r>
              <a:rPr lang="en-US" dirty="0"/>
              <a:t>In summary, the Random Forest and AdaBoost classifiers consistently</a:t>
            </a:r>
          </a:p>
          <a:p>
            <a:endParaRPr lang="en-US" dirty="0"/>
          </a:p>
          <a:p>
            <a:r>
              <a:rPr lang="en-US" dirty="0"/>
              <a:t>demonstrated high accuracy and F2-scores in the selection process for</a:t>
            </a:r>
          </a:p>
          <a:p>
            <a:r>
              <a:rPr lang="en-US" dirty="0"/>
              <a:t>Team USA gymnasts. These findings highlight the effectiveness of</a:t>
            </a:r>
          </a:p>
          <a:p>
            <a:r>
              <a:rPr lang="en-US" dirty="0"/>
              <a:t>these classifiers in accurately identifying the top gymnasts while</a:t>
            </a:r>
          </a:p>
          <a:p>
            <a:r>
              <a:rPr lang="en-US" dirty="0"/>
              <a:t>minimizing false negatives. The results provide valuable insights for</a:t>
            </a:r>
          </a:p>
          <a:p>
            <a:r>
              <a:rPr lang="en-US" dirty="0"/>
              <a:t>improving the selection process and ensuring the inclusion of the most</a:t>
            </a:r>
          </a:p>
          <a:p>
            <a:r>
              <a:rPr lang="en-US" dirty="0"/>
              <a:t>deserving gymnasts in Team USA</a:t>
            </a:r>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840986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Individual Apparatus Evaluation and Results</a:t>
            </a:r>
          </a:p>
          <a:p>
            <a:r>
              <a:rPr lang="en-US" dirty="0"/>
              <a:t>This analysis draws upon historical data encompassing Men's and</a:t>
            </a:r>
          </a:p>
          <a:p>
            <a:r>
              <a:rPr lang="en-US" dirty="0"/>
              <a:t>Women's international gymnastics competitions. The models for</a:t>
            </a:r>
          </a:p>
          <a:p>
            <a:r>
              <a:rPr lang="en-US" dirty="0"/>
              <a:t>Women were trained on data spanning from 2013 to 2021, while the</a:t>
            </a:r>
          </a:p>
          <a:p>
            <a:r>
              <a:rPr lang="en-US" dirty="0"/>
              <a:t>models for Men were trained on a more limited timeframe from 2018 to</a:t>
            </a:r>
          </a:p>
          <a:p>
            <a:r>
              <a:rPr lang="en-US" dirty="0"/>
              <a:t>2020, due to time constraints. The evaluation of the models involves the</a:t>
            </a:r>
          </a:p>
          <a:p>
            <a:r>
              <a:rPr lang="en-US" dirty="0"/>
              <a:t>utilization of unseen data from the years 2022 and 2023 for inference.</a:t>
            </a:r>
          </a:p>
          <a:p>
            <a:r>
              <a:rPr lang="en-US" dirty="0"/>
              <a:t>4.2. Model Performance Metrics</a:t>
            </a:r>
          </a:p>
          <a:p>
            <a:r>
              <a:rPr lang="en-US" dirty="0"/>
              <a:t>For each apparatus, the data was run through the various models</a:t>
            </a:r>
          </a:p>
          <a:p>
            <a:r>
              <a:rPr lang="en-US" dirty="0"/>
              <a:t>(3.1.1.), and their accuracy, precision, F1-scores, and F2-scores were</a:t>
            </a:r>
          </a:p>
          <a:p>
            <a:r>
              <a:rPr lang="en-US" dirty="0"/>
              <a:t>compared. Once the best model was selected, judged by its accuracy</a:t>
            </a:r>
          </a:p>
          <a:p>
            <a:r>
              <a:rPr lang="en-US" dirty="0"/>
              <a:t>and F2-score, it was optimized using grid search for parameter tuning.</a:t>
            </a:r>
          </a:p>
          <a:p>
            <a:r>
              <a:rPr lang="en-US" dirty="0"/>
              <a:t>From there the data was scrutinized with feature importance. Although</a:t>
            </a:r>
          </a:p>
          <a:p>
            <a:r>
              <a:rPr lang="en-US" dirty="0"/>
              <a:t>the option of feature scaling was contemplated, the utilization of</a:t>
            </a:r>
          </a:p>
          <a:p>
            <a:r>
              <a:rPr lang="en-US" dirty="0"/>
              <a:t>AdaBoost and Random Forest classifiers for binary classification</a:t>
            </a:r>
          </a:p>
          <a:p>
            <a:r>
              <a:rPr lang="en-US" dirty="0"/>
              <a:t>demonstrated resilience to fluctuations in feature scales. As a result,</a:t>
            </a:r>
          </a:p>
          <a:p>
            <a:r>
              <a:rPr lang="en-US" dirty="0"/>
              <a:t>explicit scaling was deemed unnecessary in the analytical process. The</a:t>
            </a:r>
          </a:p>
          <a:p>
            <a:r>
              <a:rPr lang="en-US" dirty="0"/>
              <a:t>models underwent additional iterations to evaluate the potential for</a:t>
            </a:r>
          </a:p>
          <a:p>
            <a:r>
              <a:rPr lang="en-US" dirty="0"/>
              <a:t>improvements.</a:t>
            </a:r>
          </a:p>
          <a:p>
            <a:r>
              <a:rPr lang="en-US" dirty="0"/>
              <a:t>In addition to accuracy, I also evaluated the classifiers based on the</a:t>
            </a:r>
          </a:p>
          <a:p>
            <a:r>
              <a:rPr lang="en-US" dirty="0"/>
              <a:t>F2-score metric. The F2-score considers both precision and recall, with</a:t>
            </a:r>
          </a:p>
          <a:p>
            <a:r>
              <a:rPr lang="en-US" dirty="0"/>
              <a:t>a higher weight given to recall. It measures the overall effectiveness of</a:t>
            </a:r>
          </a:p>
          <a:p>
            <a:r>
              <a:rPr lang="en-US" dirty="0"/>
              <a:t>the classifier in selecting top gymnasts while minimizing false negatives.</a:t>
            </a:r>
          </a:p>
          <a:p>
            <a:r>
              <a:rPr lang="en-US" dirty="0"/>
              <a:t>The findings indicate that, across various gymnastics events, both the</a:t>
            </a:r>
          </a:p>
          <a:p>
            <a:r>
              <a:rPr lang="en-US" dirty="0"/>
              <a:t>Random Forest and AdaBoost classifiers consistently demonstrated</a:t>
            </a:r>
          </a:p>
          <a:p>
            <a:r>
              <a:rPr lang="en-US" dirty="0"/>
              <a:t>high accuracy. Moreover, both classifiers consistently attained elevated</a:t>
            </a:r>
          </a:p>
          <a:p>
            <a:r>
              <a:rPr lang="en-US" dirty="0"/>
              <a:t>F2-scores, emphasizing their proficiency in accurately identifying top</a:t>
            </a:r>
          </a:p>
          <a:p>
            <a:r>
              <a:rPr lang="en-US" dirty="0"/>
              <a:t>performers.</a:t>
            </a:r>
          </a:p>
          <a:p>
            <a:r>
              <a:rPr lang="en-US" dirty="0"/>
              <a:t>In summary, the Random Forest and AdaBoost classifiers consistently</a:t>
            </a:r>
          </a:p>
          <a:p>
            <a:endParaRPr lang="en-US" dirty="0"/>
          </a:p>
          <a:p>
            <a:r>
              <a:rPr lang="en-US" dirty="0"/>
              <a:t>demonstrated high accuracy and F2-scores in the selection process for</a:t>
            </a:r>
          </a:p>
          <a:p>
            <a:r>
              <a:rPr lang="en-US" dirty="0"/>
              <a:t>Team USA gymnasts. These findings highlight the effectiveness of</a:t>
            </a:r>
          </a:p>
          <a:p>
            <a:r>
              <a:rPr lang="en-US" dirty="0"/>
              <a:t>these classifiers in accurately identifying the top gymnasts while</a:t>
            </a:r>
          </a:p>
          <a:p>
            <a:r>
              <a:rPr lang="en-US" dirty="0"/>
              <a:t>minimizing false negatives. The results provide valuable insights for</a:t>
            </a:r>
          </a:p>
          <a:p>
            <a:r>
              <a:rPr lang="en-US" dirty="0"/>
              <a:t>improving the selection process and ensuring the inclusion of the most</a:t>
            </a:r>
          </a:p>
          <a:p>
            <a:r>
              <a:rPr lang="en-US" dirty="0"/>
              <a:t>deserving gymnasts in Team USA</a:t>
            </a:r>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49016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Individual Apparatus Evaluation and Results</a:t>
            </a:r>
          </a:p>
          <a:p>
            <a:r>
              <a:rPr lang="en-US" dirty="0"/>
              <a:t>This analysis draws upon historical data encompassing Men's and</a:t>
            </a:r>
          </a:p>
          <a:p>
            <a:r>
              <a:rPr lang="en-US" dirty="0"/>
              <a:t>Women's international gymnastics competitions. The models for</a:t>
            </a:r>
          </a:p>
          <a:p>
            <a:r>
              <a:rPr lang="en-US" dirty="0"/>
              <a:t>Women were trained on data spanning from 2013 to 2021, while the</a:t>
            </a:r>
          </a:p>
          <a:p>
            <a:r>
              <a:rPr lang="en-US" dirty="0"/>
              <a:t>models for Men were trained on a more limited timeframe from 2018 to</a:t>
            </a:r>
          </a:p>
          <a:p>
            <a:r>
              <a:rPr lang="en-US" dirty="0"/>
              <a:t>2020, due to time constraints. The evaluation of the models involves the</a:t>
            </a:r>
          </a:p>
          <a:p>
            <a:r>
              <a:rPr lang="en-US" dirty="0"/>
              <a:t>utilization of unseen data from the years 2022 and 2023 for inference.</a:t>
            </a:r>
          </a:p>
          <a:p>
            <a:r>
              <a:rPr lang="en-US" dirty="0"/>
              <a:t>4.2. Model Performance Metrics</a:t>
            </a:r>
          </a:p>
          <a:p>
            <a:r>
              <a:rPr lang="en-US" dirty="0"/>
              <a:t>For each apparatus, the data was run through the various models</a:t>
            </a:r>
          </a:p>
          <a:p>
            <a:r>
              <a:rPr lang="en-US" dirty="0"/>
              <a:t>(3.1.1.), and their accuracy, precision, F1-scores, and F2-scores were</a:t>
            </a:r>
          </a:p>
          <a:p>
            <a:r>
              <a:rPr lang="en-US" dirty="0"/>
              <a:t>compared. Once the best model was selected, judged by its accuracy</a:t>
            </a:r>
          </a:p>
          <a:p>
            <a:r>
              <a:rPr lang="en-US" dirty="0"/>
              <a:t>and F2-score, it was optimized using grid search for parameter tuning.</a:t>
            </a:r>
          </a:p>
          <a:p>
            <a:r>
              <a:rPr lang="en-US" dirty="0"/>
              <a:t>From there the data was scrutinized with feature importance. Although</a:t>
            </a:r>
          </a:p>
          <a:p>
            <a:r>
              <a:rPr lang="en-US" dirty="0"/>
              <a:t>the option of feature scaling was contemplated, the utilization of</a:t>
            </a:r>
          </a:p>
          <a:p>
            <a:r>
              <a:rPr lang="en-US" dirty="0"/>
              <a:t>AdaBoost and Random Forest classifiers for binary classification</a:t>
            </a:r>
          </a:p>
          <a:p>
            <a:r>
              <a:rPr lang="en-US" dirty="0"/>
              <a:t>demonstrated resilience to fluctuations in feature scales. As a result,</a:t>
            </a:r>
          </a:p>
          <a:p>
            <a:r>
              <a:rPr lang="en-US" dirty="0"/>
              <a:t>explicit scaling was deemed unnecessary in the analytical process. The</a:t>
            </a:r>
          </a:p>
          <a:p>
            <a:r>
              <a:rPr lang="en-US" dirty="0"/>
              <a:t>models underwent additional iterations to evaluate the potential for</a:t>
            </a:r>
          </a:p>
          <a:p>
            <a:r>
              <a:rPr lang="en-US" dirty="0"/>
              <a:t>improvements.</a:t>
            </a:r>
          </a:p>
          <a:p>
            <a:r>
              <a:rPr lang="en-US" dirty="0"/>
              <a:t>In addition to accuracy, I also evaluated the classifiers based on the</a:t>
            </a:r>
          </a:p>
          <a:p>
            <a:r>
              <a:rPr lang="en-US" dirty="0"/>
              <a:t>F2-score metric. The F2-score considers both precision and recall, with</a:t>
            </a:r>
          </a:p>
          <a:p>
            <a:r>
              <a:rPr lang="en-US" dirty="0"/>
              <a:t>a higher weight given to recall. It measures the overall effectiveness of</a:t>
            </a:r>
          </a:p>
          <a:p>
            <a:r>
              <a:rPr lang="en-US" dirty="0"/>
              <a:t>the classifier in selecting top gymnasts while minimizing false negatives.</a:t>
            </a:r>
          </a:p>
          <a:p>
            <a:r>
              <a:rPr lang="en-US" dirty="0"/>
              <a:t>The findings indicate that, across various gymnastics events, both the</a:t>
            </a:r>
          </a:p>
          <a:p>
            <a:r>
              <a:rPr lang="en-US" dirty="0"/>
              <a:t>Random Forest and AdaBoost classifiers consistently demonstrated</a:t>
            </a:r>
          </a:p>
          <a:p>
            <a:r>
              <a:rPr lang="en-US" dirty="0"/>
              <a:t>high accuracy. Moreover, both classifiers consistently attained elevated</a:t>
            </a:r>
          </a:p>
          <a:p>
            <a:r>
              <a:rPr lang="en-US" dirty="0"/>
              <a:t>F2-scores, emphasizing their proficiency in accurately identifying top</a:t>
            </a:r>
          </a:p>
          <a:p>
            <a:r>
              <a:rPr lang="en-US" dirty="0"/>
              <a:t>performers.</a:t>
            </a:r>
          </a:p>
          <a:p>
            <a:r>
              <a:rPr lang="en-US" dirty="0"/>
              <a:t>In summary, the Random Forest and AdaBoost classifiers consistently</a:t>
            </a:r>
          </a:p>
          <a:p>
            <a:endParaRPr lang="en-US" dirty="0"/>
          </a:p>
          <a:p>
            <a:r>
              <a:rPr lang="en-US" dirty="0"/>
              <a:t>demonstrated high accuracy and F2-scores in the selection process for</a:t>
            </a:r>
          </a:p>
          <a:p>
            <a:r>
              <a:rPr lang="en-US" dirty="0"/>
              <a:t>Team USA gymnasts. These findings highlight the effectiveness of</a:t>
            </a:r>
          </a:p>
          <a:p>
            <a:r>
              <a:rPr lang="en-US" dirty="0"/>
              <a:t>these classifiers in accurately identifying the top gymnasts while</a:t>
            </a:r>
          </a:p>
          <a:p>
            <a:r>
              <a:rPr lang="en-US" dirty="0"/>
              <a:t>minimizing false negatives. The results provide valuable insights for</a:t>
            </a:r>
          </a:p>
          <a:p>
            <a:r>
              <a:rPr lang="en-US" dirty="0"/>
              <a:t>improving the selection process and ensuring the inclusion of the most</a:t>
            </a:r>
          </a:p>
          <a:p>
            <a:r>
              <a:rPr lang="en-US" dirty="0"/>
              <a:t>deserving gymnasts in Team USA</a:t>
            </a:r>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10095931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Individual Apparatus Evaluation and Results</a:t>
            </a:r>
          </a:p>
          <a:p>
            <a:r>
              <a:rPr lang="en-US" dirty="0"/>
              <a:t>This analysis draws upon historical data encompassing Men's and</a:t>
            </a:r>
          </a:p>
          <a:p>
            <a:r>
              <a:rPr lang="en-US" dirty="0"/>
              <a:t>Women's international gymnastics competitions. The models for</a:t>
            </a:r>
          </a:p>
          <a:p>
            <a:r>
              <a:rPr lang="en-US" dirty="0"/>
              <a:t>Women were trained on data spanning from 2013 to 2021, while the</a:t>
            </a:r>
          </a:p>
          <a:p>
            <a:r>
              <a:rPr lang="en-US" dirty="0"/>
              <a:t>models for Men were trained on a more limited timeframe from 2018 to</a:t>
            </a:r>
          </a:p>
          <a:p>
            <a:r>
              <a:rPr lang="en-US" dirty="0"/>
              <a:t>2020, due to time constraints. The evaluation of the models involves the</a:t>
            </a:r>
          </a:p>
          <a:p>
            <a:r>
              <a:rPr lang="en-US" dirty="0"/>
              <a:t>utilization of unseen data from the years 2022 and 2023 for inference.</a:t>
            </a:r>
          </a:p>
          <a:p>
            <a:r>
              <a:rPr lang="en-US" dirty="0"/>
              <a:t>4.2. Model Performance Metrics</a:t>
            </a:r>
          </a:p>
          <a:p>
            <a:r>
              <a:rPr lang="en-US" dirty="0"/>
              <a:t>For each apparatus, the data was run through the various models</a:t>
            </a:r>
          </a:p>
          <a:p>
            <a:r>
              <a:rPr lang="en-US" dirty="0"/>
              <a:t>(3.1.1.), and their accuracy, precision, F1-scores, and F2-scores were</a:t>
            </a:r>
          </a:p>
          <a:p>
            <a:r>
              <a:rPr lang="en-US" dirty="0"/>
              <a:t>compared. Once the best model was selected, judged by its accuracy</a:t>
            </a:r>
          </a:p>
          <a:p>
            <a:r>
              <a:rPr lang="en-US" dirty="0"/>
              <a:t>and F2-score, it was optimized using grid search for parameter tuning.</a:t>
            </a:r>
          </a:p>
          <a:p>
            <a:r>
              <a:rPr lang="en-US" dirty="0"/>
              <a:t>From there the data was scrutinized with feature importance. Although</a:t>
            </a:r>
          </a:p>
          <a:p>
            <a:r>
              <a:rPr lang="en-US" dirty="0"/>
              <a:t>the option of feature scaling was contemplated, the utilization of</a:t>
            </a:r>
          </a:p>
          <a:p>
            <a:r>
              <a:rPr lang="en-US" dirty="0"/>
              <a:t>AdaBoost and Random Forest classifiers for binary classification</a:t>
            </a:r>
          </a:p>
          <a:p>
            <a:r>
              <a:rPr lang="en-US" dirty="0"/>
              <a:t>demonstrated resilience to fluctuations in feature scales. As a result,</a:t>
            </a:r>
          </a:p>
          <a:p>
            <a:r>
              <a:rPr lang="en-US" dirty="0"/>
              <a:t>explicit scaling was deemed unnecessary in the analytical process. The</a:t>
            </a:r>
          </a:p>
          <a:p>
            <a:r>
              <a:rPr lang="en-US" dirty="0"/>
              <a:t>models underwent additional iterations to evaluate the potential for</a:t>
            </a:r>
          </a:p>
          <a:p>
            <a:r>
              <a:rPr lang="en-US" dirty="0"/>
              <a:t>improvements.</a:t>
            </a:r>
          </a:p>
          <a:p>
            <a:r>
              <a:rPr lang="en-US" dirty="0"/>
              <a:t>In addition to accuracy, I also evaluated the classifiers based on the</a:t>
            </a:r>
          </a:p>
          <a:p>
            <a:r>
              <a:rPr lang="en-US" dirty="0"/>
              <a:t>F2-score metric. The F2-score considers both precision and recall, with</a:t>
            </a:r>
          </a:p>
          <a:p>
            <a:r>
              <a:rPr lang="en-US" dirty="0"/>
              <a:t>a higher weight given to recall. It measures the overall effectiveness of</a:t>
            </a:r>
          </a:p>
          <a:p>
            <a:r>
              <a:rPr lang="en-US" dirty="0"/>
              <a:t>the classifier in selecting top gymnasts while minimizing false negatives.</a:t>
            </a:r>
          </a:p>
          <a:p>
            <a:r>
              <a:rPr lang="en-US" dirty="0"/>
              <a:t>The findings indicate that, across various gymnastics events, both the</a:t>
            </a:r>
          </a:p>
          <a:p>
            <a:r>
              <a:rPr lang="en-US" dirty="0"/>
              <a:t>Random Forest and AdaBoost classifiers consistently demonstrated</a:t>
            </a:r>
          </a:p>
          <a:p>
            <a:r>
              <a:rPr lang="en-US" dirty="0"/>
              <a:t>high accuracy. Moreover, both classifiers consistently attained elevated</a:t>
            </a:r>
          </a:p>
          <a:p>
            <a:r>
              <a:rPr lang="en-US" dirty="0"/>
              <a:t>F2-scores, emphasizing their proficiency in accurately identifying top</a:t>
            </a:r>
          </a:p>
          <a:p>
            <a:r>
              <a:rPr lang="en-US" dirty="0"/>
              <a:t>performers.</a:t>
            </a:r>
          </a:p>
          <a:p>
            <a:r>
              <a:rPr lang="en-US" dirty="0"/>
              <a:t>In summary, the Random Forest and AdaBoost classifiers consistently</a:t>
            </a:r>
          </a:p>
          <a:p>
            <a:endParaRPr lang="en-US" dirty="0"/>
          </a:p>
          <a:p>
            <a:r>
              <a:rPr lang="en-US" dirty="0"/>
              <a:t>demonstrated high accuracy and F2-scores in the selection process for</a:t>
            </a:r>
          </a:p>
          <a:p>
            <a:r>
              <a:rPr lang="en-US" dirty="0"/>
              <a:t>Team USA gymnasts. These findings highlight the effectiveness of</a:t>
            </a:r>
          </a:p>
          <a:p>
            <a:r>
              <a:rPr lang="en-US" dirty="0"/>
              <a:t>these classifiers in accurately identifying the top gymnasts while</a:t>
            </a:r>
          </a:p>
          <a:p>
            <a:r>
              <a:rPr lang="en-US" dirty="0"/>
              <a:t>minimizing false negatives. The results provide valuable insights for</a:t>
            </a:r>
          </a:p>
          <a:p>
            <a:r>
              <a:rPr lang="en-US" dirty="0"/>
              <a:t>improving the selection process and ensuring the inclusion of the most</a:t>
            </a:r>
          </a:p>
          <a:p>
            <a:r>
              <a:rPr lang="en-US" dirty="0"/>
              <a:t>deserving gymnasts in Team USA</a:t>
            </a:r>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39258418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Individual Apparatus Evaluation and Results</a:t>
            </a:r>
          </a:p>
          <a:p>
            <a:r>
              <a:rPr lang="en-US" dirty="0"/>
              <a:t>This analysis draws upon historical data encompassing Men's and</a:t>
            </a:r>
          </a:p>
          <a:p>
            <a:r>
              <a:rPr lang="en-US" dirty="0"/>
              <a:t>Women's international gymnastics competitions. The models for</a:t>
            </a:r>
          </a:p>
          <a:p>
            <a:r>
              <a:rPr lang="en-US" dirty="0"/>
              <a:t>Women were trained on data spanning from 2013 to 2021, while the</a:t>
            </a:r>
          </a:p>
          <a:p>
            <a:r>
              <a:rPr lang="en-US" dirty="0"/>
              <a:t>models for Men were trained on a more limited timeframe from 2018 to</a:t>
            </a:r>
          </a:p>
          <a:p>
            <a:r>
              <a:rPr lang="en-US" dirty="0"/>
              <a:t>2020, due to time constraints. The evaluation of the models involves the</a:t>
            </a:r>
          </a:p>
          <a:p>
            <a:r>
              <a:rPr lang="en-US" dirty="0"/>
              <a:t>utilization of unseen data from the years 2022 and 2023 for inference.</a:t>
            </a:r>
          </a:p>
          <a:p>
            <a:r>
              <a:rPr lang="en-US" dirty="0"/>
              <a:t>4.2. Model Performance Metrics</a:t>
            </a:r>
          </a:p>
          <a:p>
            <a:r>
              <a:rPr lang="en-US" dirty="0"/>
              <a:t>For each apparatus, the data was run through the various models</a:t>
            </a:r>
          </a:p>
          <a:p>
            <a:r>
              <a:rPr lang="en-US" dirty="0"/>
              <a:t>(3.1.1.), and their accuracy, precision, F1-scores, and F2-scores were</a:t>
            </a:r>
          </a:p>
          <a:p>
            <a:r>
              <a:rPr lang="en-US" dirty="0"/>
              <a:t>compared. Once the best model was selected, judged by its accuracy</a:t>
            </a:r>
          </a:p>
          <a:p>
            <a:r>
              <a:rPr lang="en-US" dirty="0"/>
              <a:t>and F2-score, it was optimized using grid search for parameter tuning.</a:t>
            </a:r>
          </a:p>
          <a:p>
            <a:r>
              <a:rPr lang="en-US" dirty="0"/>
              <a:t>From there the data was scrutinized with feature importance. Although</a:t>
            </a:r>
          </a:p>
          <a:p>
            <a:r>
              <a:rPr lang="en-US" dirty="0"/>
              <a:t>the option of feature scaling was contemplated, the utilization of</a:t>
            </a:r>
          </a:p>
          <a:p>
            <a:r>
              <a:rPr lang="en-US" dirty="0"/>
              <a:t>AdaBoost and Random Forest classifiers for binary classification</a:t>
            </a:r>
          </a:p>
          <a:p>
            <a:r>
              <a:rPr lang="en-US" dirty="0"/>
              <a:t>demonstrated resilience to fluctuations in feature scales. As a result,</a:t>
            </a:r>
          </a:p>
          <a:p>
            <a:r>
              <a:rPr lang="en-US" dirty="0"/>
              <a:t>explicit scaling was deemed unnecessary in the analytical process. The</a:t>
            </a:r>
          </a:p>
          <a:p>
            <a:r>
              <a:rPr lang="en-US" dirty="0"/>
              <a:t>models underwent additional iterations to evaluate the potential for</a:t>
            </a:r>
          </a:p>
          <a:p>
            <a:r>
              <a:rPr lang="en-US" dirty="0"/>
              <a:t>improvements.</a:t>
            </a:r>
          </a:p>
          <a:p>
            <a:r>
              <a:rPr lang="en-US" dirty="0"/>
              <a:t>In addition to accuracy, I also evaluated the classifiers based on the</a:t>
            </a:r>
          </a:p>
          <a:p>
            <a:r>
              <a:rPr lang="en-US" dirty="0"/>
              <a:t>F2-score metric. The F2-score considers both precision and recall, with</a:t>
            </a:r>
          </a:p>
          <a:p>
            <a:r>
              <a:rPr lang="en-US" dirty="0"/>
              <a:t>a higher weight given to recall. It measures the overall effectiveness of</a:t>
            </a:r>
          </a:p>
          <a:p>
            <a:r>
              <a:rPr lang="en-US" dirty="0"/>
              <a:t>the classifier in selecting top gymnasts while minimizing false negatives.</a:t>
            </a:r>
          </a:p>
          <a:p>
            <a:r>
              <a:rPr lang="en-US" dirty="0"/>
              <a:t>The findings indicate that, across various gymnastics events, both the</a:t>
            </a:r>
          </a:p>
          <a:p>
            <a:r>
              <a:rPr lang="en-US" dirty="0"/>
              <a:t>Random Forest and AdaBoost classifiers consistently demonstrated</a:t>
            </a:r>
          </a:p>
          <a:p>
            <a:r>
              <a:rPr lang="en-US" dirty="0"/>
              <a:t>high accuracy. Moreover, both classifiers consistently attained elevated</a:t>
            </a:r>
          </a:p>
          <a:p>
            <a:r>
              <a:rPr lang="en-US" dirty="0"/>
              <a:t>F2-scores, emphasizing their proficiency in accurately identifying top</a:t>
            </a:r>
          </a:p>
          <a:p>
            <a:r>
              <a:rPr lang="en-US" dirty="0"/>
              <a:t>performers.</a:t>
            </a:r>
          </a:p>
          <a:p>
            <a:r>
              <a:rPr lang="en-US" dirty="0"/>
              <a:t>In summary, the Random Forest and AdaBoost classifiers consistently</a:t>
            </a:r>
          </a:p>
          <a:p>
            <a:endParaRPr lang="en-US" dirty="0"/>
          </a:p>
          <a:p>
            <a:r>
              <a:rPr lang="en-US" dirty="0"/>
              <a:t>demonstrated high accuracy and F2-scores in the selection process for</a:t>
            </a:r>
          </a:p>
          <a:p>
            <a:r>
              <a:rPr lang="en-US" dirty="0"/>
              <a:t>Team USA gymnasts. These findings highlight the effectiveness of</a:t>
            </a:r>
          </a:p>
          <a:p>
            <a:r>
              <a:rPr lang="en-US" dirty="0"/>
              <a:t>these classifiers in accurately identifying the top gymnasts while</a:t>
            </a:r>
          </a:p>
          <a:p>
            <a:r>
              <a:rPr lang="en-US" dirty="0"/>
              <a:t>minimizing false negatives. The results provide valuable insights for</a:t>
            </a:r>
          </a:p>
          <a:p>
            <a:r>
              <a:rPr lang="en-US" dirty="0"/>
              <a:t>improving the selection process and ensuring the inclusion of the most</a:t>
            </a:r>
          </a:p>
          <a:p>
            <a:r>
              <a:rPr lang="en-US" dirty="0"/>
              <a:t>deserving gymnasts in Team USA</a:t>
            </a:r>
          </a:p>
        </p:txBody>
      </p:sp>
      <p:sp>
        <p:nvSpPr>
          <p:cNvPr id="4" name="Slide Number Placeholder 3"/>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26638890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imperative to acknowledge the inherent constraints and limitations</a:t>
            </a:r>
          </a:p>
          <a:p>
            <a:r>
              <a:rPr lang="en-US" dirty="0"/>
              <a:t>that accompany the study. This section aims to transparently specify the</a:t>
            </a:r>
          </a:p>
          <a:p>
            <a:r>
              <a:rPr lang="en-US" dirty="0"/>
              <a:t>boundaries and potential sources of bias within the analysis, providing a</a:t>
            </a:r>
          </a:p>
          <a:p>
            <a:r>
              <a:rPr lang="en-US" dirty="0"/>
              <a:t>nuanced perspective on the scope and applicability of the findings.</a:t>
            </a:r>
          </a:p>
          <a:p>
            <a:r>
              <a:rPr lang="en-US" dirty="0"/>
              <a:t>This study does not consider the impact of injuries, or the physical toll</a:t>
            </a:r>
          </a:p>
          <a:p>
            <a:r>
              <a:rPr lang="en-US" dirty="0"/>
              <a:t>associated with participating in numerous events within a condensed</a:t>
            </a:r>
          </a:p>
          <a:p>
            <a:r>
              <a:rPr lang="en-US" dirty="0"/>
              <a:t>time frame. Omitting these factors may limit the comprehensive</a:t>
            </a:r>
          </a:p>
          <a:p>
            <a:r>
              <a:rPr lang="en-US" dirty="0"/>
              <a:t>understanding of athletes' capabilities, as injuries and physical fatigue</a:t>
            </a:r>
          </a:p>
          <a:p>
            <a:r>
              <a:rPr lang="en-US" dirty="0"/>
              <a:t>can significantly influence performance outcomes.</a:t>
            </a:r>
          </a:p>
          <a:p>
            <a:r>
              <a:rPr lang="en-US" dirty="0"/>
              <a:t>The complexity of team sports, such as gymnastics, extends beyond</a:t>
            </a:r>
          </a:p>
          <a:p>
            <a:r>
              <a:rPr lang="en-US" dirty="0"/>
              <a:t>individual performances. This analysis does not account for the</a:t>
            </a:r>
          </a:p>
          <a:p>
            <a:r>
              <a:rPr lang="en-US" dirty="0"/>
              <a:t>dynamics of team cohesion, which plays a crucial role in team-based</a:t>
            </a:r>
          </a:p>
          <a:p>
            <a:r>
              <a:rPr lang="en-US" dirty="0"/>
              <a:t>events.</a:t>
            </a:r>
          </a:p>
          <a:p>
            <a:r>
              <a:rPr lang="en-US" dirty="0"/>
              <a:t>The study employed historical data for Men's and Women's gymnastics,</a:t>
            </a:r>
          </a:p>
          <a:p>
            <a:r>
              <a:rPr lang="en-US" dirty="0"/>
              <a:t>with Women's models trained on a dataset spanning from 2013 to 2021</a:t>
            </a:r>
          </a:p>
          <a:p>
            <a:r>
              <a:rPr lang="en-US" dirty="0"/>
              <a:t>and Men's models trained on a dataset from 2018 to 2020. Including</a:t>
            </a:r>
          </a:p>
          <a:p>
            <a:r>
              <a:rPr lang="en-US" dirty="0"/>
              <a:t>data from the 2016 and 2020 Olympics provided a comprehensive</a:t>
            </a:r>
          </a:p>
          <a:p>
            <a:r>
              <a:rPr lang="en-US" dirty="0"/>
              <a:t>testing ground. However, the discrepancy, resulting from time</a:t>
            </a:r>
          </a:p>
          <a:p>
            <a:r>
              <a:rPr lang="en-US" dirty="0"/>
              <a:t>constraints, in the time span of data collection for Men's and Women's</a:t>
            </a:r>
          </a:p>
          <a:p>
            <a:r>
              <a:rPr lang="en-US" dirty="0"/>
              <a:t>models should not introduce bias, but is noteworthy to mention.</a:t>
            </a:r>
          </a:p>
        </p:txBody>
      </p:sp>
      <p:sp>
        <p:nvSpPr>
          <p:cNvPr id="4" name="Slide Number Placeholder 3"/>
          <p:cNvSpPr>
            <a:spLocks noGrp="1"/>
          </p:cNvSpPr>
          <p:nvPr>
            <p:ph type="sldNum" sz="quarter" idx="5"/>
          </p:nvPr>
        </p:nvSpPr>
        <p:spPr/>
        <p:txBody>
          <a:bodyPr/>
          <a:lstStyle/>
          <a:p>
            <a:fld id="{22289C57-55D7-40A4-A101-E74FAC7A092B}" type="slidenum">
              <a:rPr lang="en-US" smtClean="0"/>
              <a:t>16</a:t>
            </a:fld>
            <a:endParaRPr lang="en-US" dirty="0"/>
          </a:p>
        </p:txBody>
      </p:sp>
    </p:spTree>
    <p:extLst>
      <p:ext uri="{BB962C8B-B14F-4D97-AF65-F5344CB8AC3E}">
        <p14:creationId xmlns:p14="http://schemas.microsoft.com/office/powerpoint/2010/main" val="12578023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Conducting a more fine-grained analysis of individual features that</a:t>
            </a:r>
          </a:p>
          <a:p>
            <a:r>
              <a:rPr lang="en-US" dirty="0"/>
              <a:t>contribute to gymnastic performance could refine the models.</a:t>
            </a:r>
          </a:p>
          <a:p>
            <a:r>
              <a:rPr lang="en-US" dirty="0"/>
              <a:t>Investigating specific skills, techniques, or routine components and their</a:t>
            </a:r>
          </a:p>
          <a:p>
            <a:r>
              <a:rPr lang="en-US" dirty="0"/>
              <a:t>impact on outcomes could lead to more targeted and actionable insights</a:t>
            </a:r>
          </a:p>
          <a:p>
            <a:r>
              <a:rPr lang="en-US" dirty="0"/>
              <a:t>for athletes and coaches. Having a data set not only with the athlete’s</a:t>
            </a:r>
          </a:p>
          <a:p>
            <a:r>
              <a:rPr lang="en-US" dirty="0"/>
              <a:t>name, scores, penalties, and dates, but also which skills were</a:t>
            </a:r>
          </a:p>
          <a:p>
            <a:r>
              <a:rPr lang="en-US" dirty="0"/>
              <a:t>performed and at what point in their performance, as well as noting</a:t>
            </a:r>
          </a:p>
          <a:p>
            <a:r>
              <a:rPr lang="en-US" dirty="0"/>
              <a:t>combinations of skills and in which order.</a:t>
            </a:r>
          </a:p>
        </p:txBody>
      </p:sp>
      <p:sp>
        <p:nvSpPr>
          <p:cNvPr id="4" name="Slide Number Placeholder 3"/>
          <p:cNvSpPr>
            <a:spLocks noGrp="1"/>
          </p:cNvSpPr>
          <p:nvPr>
            <p:ph type="sldNum" sz="quarter" idx="5"/>
          </p:nvPr>
        </p:nvSpPr>
        <p:spPr/>
        <p:txBody>
          <a:bodyPr/>
          <a:lstStyle/>
          <a:p>
            <a:fld id="{22289C57-55D7-40A4-A101-E74FAC7A092B}" type="slidenum">
              <a:rPr lang="en-US" smtClean="0"/>
              <a:t>17</a:t>
            </a:fld>
            <a:endParaRPr lang="en-US" dirty="0"/>
          </a:p>
        </p:txBody>
      </p:sp>
    </p:spTree>
    <p:extLst>
      <p:ext uri="{BB962C8B-B14F-4D97-AF65-F5344CB8AC3E}">
        <p14:creationId xmlns:p14="http://schemas.microsoft.com/office/powerpoint/2010/main" val="7026838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exhaustive exploration of data scraping, cleaning, exploratory data</a:t>
            </a:r>
          </a:p>
          <a:p>
            <a:r>
              <a:rPr lang="en-US" dirty="0"/>
              <a:t>analysis (EDA), and modeling has unveiled significant insights into the</a:t>
            </a:r>
          </a:p>
          <a:p>
            <a:r>
              <a:rPr lang="en-US" dirty="0"/>
              <a:t>performance dynamics of both Men's and Women's USA Olympic</a:t>
            </a:r>
          </a:p>
          <a:p>
            <a:r>
              <a:rPr lang="en-US" dirty="0"/>
              <a:t>Artistic Gymnastics teams for the upcoming 2024 Paris Olympics. My</a:t>
            </a:r>
          </a:p>
          <a:p>
            <a:r>
              <a:rPr lang="en-US" dirty="0"/>
              <a:t>operational definition of "best," emphasizing the maximization of the</a:t>
            </a:r>
          </a:p>
          <a:p>
            <a:r>
              <a:rPr lang="en-US" dirty="0"/>
              <a:t>total medal count, has guided a meticulous investigation across</a:t>
            </a:r>
          </a:p>
          <a:p>
            <a:r>
              <a:rPr lang="en-US" dirty="0"/>
              <a:t>individual apparatus outcomes, team compositions, and strategic</a:t>
            </a:r>
          </a:p>
          <a:p>
            <a:r>
              <a:rPr lang="en-US" dirty="0"/>
              <a:t>positioning for Team USA.</a:t>
            </a:r>
          </a:p>
          <a:p>
            <a:r>
              <a:rPr lang="en-US" dirty="0"/>
              <a:t>In terms of individual events, a diverse collection of machine learning</a:t>
            </a:r>
          </a:p>
          <a:p>
            <a:r>
              <a:rPr lang="en-US" dirty="0"/>
              <a:t>models, encompassing Random Forest Classifier, AdaBoost Classifier,</a:t>
            </a:r>
          </a:p>
          <a:p>
            <a:r>
              <a:rPr lang="en-US" dirty="0"/>
              <a:t>Support Vector Classifier, among others, showcased nuanced</a:t>
            </a:r>
          </a:p>
          <a:p>
            <a:r>
              <a:rPr lang="en-US" dirty="0"/>
              <a:t>performances across various gymnastic disciplines. Results</a:t>
            </a:r>
          </a:p>
          <a:p>
            <a:r>
              <a:rPr lang="en-US" dirty="0"/>
              <a:t>underscored the effectiveness of the Random Forest and AdaBoost</a:t>
            </a:r>
          </a:p>
          <a:p>
            <a:r>
              <a:rPr lang="en-US" dirty="0"/>
              <a:t>classifiers, consistently displaying high accuracy and F2-scores,</a:t>
            </a:r>
          </a:p>
          <a:p>
            <a:r>
              <a:rPr lang="en-US" dirty="0"/>
              <a:t>affirming their robustness in the intricate process of selecting</a:t>
            </a:r>
          </a:p>
          <a:p>
            <a:r>
              <a:rPr lang="en-US" dirty="0"/>
              <a:t>top-performing gymnasts. These models demonstrated both reliability in</a:t>
            </a:r>
          </a:p>
          <a:p>
            <a:r>
              <a:rPr lang="en-US" dirty="0"/>
              <a:t>identifying winners and adaptability to handle inherent imbalances</a:t>
            </a:r>
          </a:p>
          <a:p>
            <a:r>
              <a:rPr lang="en-US" dirty="0"/>
              <a:t>within gymnastics datasets.</a:t>
            </a:r>
          </a:p>
          <a:p>
            <a:r>
              <a:rPr lang="en-US" dirty="0"/>
              <a:t>On the men's side, the optimization algorithms, including Tabu Search,</a:t>
            </a:r>
          </a:p>
          <a:p>
            <a:r>
              <a:rPr lang="en-US" dirty="0"/>
              <a:t>Randomized Heuristic, and Variable Neighborhood Search, contributed</a:t>
            </a:r>
          </a:p>
          <a:p>
            <a:r>
              <a:rPr lang="en-US" dirty="0"/>
              <a:t>valuable insights into the complexities of team composition. Results</a:t>
            </a:r>
          </a:p>
          <a:p>
            <a:r>
              <a:rPr lang="en-US" dirty="0"/>
              <a:t>indicated that Tabu Search and Variable Neighborhood Search (VNS)</a:t>
            </a:r>
          </a:p>
          <a:p>
            <a:r>
              <a:rPr lang="en-US" dirty="0"/>
              <a:t>algorithms, particularly when utilizing Individual All-Around (IAA) scores,</a:t>
            </a:r>
          </a:p>
          <a:p>
            <a:r>
              <a:rPr lang="en-US" dirty="0"/>
              <a:t>emerged as the highest-scoring algorithms. These findings provide a</a:t>
            </a:r>
          </a:p>
          <a:p>
            <a:r>
              <a:rPr lang="en-US" dirty="0"/>
              <a:t>comprehensive understanding of the intricate decision-making</a:t>
            </a:r>
          </a:p>
          <a:p>
            <a:r>
              <a:rPr lang="en-US" dirty="0"/>
              <a:t>11</a:t>
            </a:r>
          </a:p>
          <a:p>
            <a:r>
              <a:rPr lang="en-US" dirty="0"/>
              <a:t>processes involved in the selection of gymnasts for the Men's Team</a:t>
            </a:r>
          </a:p>
          <a:p>
            <a:r>
              <a:rPr lang="en-US" dirty="0"/>
              <a:t>USA.</a:t>
            </a:r>
          </a:p>
          <a:p>
            <a:r>
              <a:rPr lang="en-US" dirty="0"/>
              <a:t>Meanwhile, the evaluation of the Women's Team revealed a potential</a:t>
            </a:r>
          </a:p>
          <a:p>
            <a:r>
              <a:rPr lang="en-US" dirty="0"/>
              <a:t>gymnastics powerhouse for the 2024 Olympics, projecting an</a:t>
            </a:r>
          </a:p>
          <a:p>
            <a:r>
              <a:rPr lang="en-US" dirty="0"/>
              <a:t>impressive total of eight medals. This includes both individual accolades</a:t>
            </a:r>
          </a:p>
          <a:p>
            <a:r>
              <a:rPr lang="en-US" dirty="0"/>
              <a:t>and team achievements. The combination of individual gymnast</a:t>
            </a:r>
          </a:p>
          <a:p>
            <a:r>
              <a:rPr lang="en-US" dirty="0"/>
              <a:t>predictions and team dynamics highlighted the multidimensional nature</a:t>
            </a:r>
          </a:p>
          <a:p>
            <a:r>
              <a:rPr lang="en-US" dirty="0"/>
              <a:t>of gymnastics performance, showcasing the prowess of athletes like</a:t>
            </a:r>
          </a:p>
          <a:p>
            <a:r>
              <a:rPr lang="en-US" dirty="0"/>
              <a:t>Simone Biles, Shilese Jones, and Jordan Chiles, among others.</a:t>
            </a:r>
          </a:p>
        </p:txBody>
      </p:sp>
      <p:sp>
        <p:nvSpPr>
          <p:cNvPr id="4" name="Slide Number Placeholder 3"/>
          <p:cNvSpPr>
            <a:spLocks noGrp="1"/>
          </p:cNvSpPr>
          <p:nvPr>
            <p:ph type="sldNum" sz="quarter" idx="5"/>
          </p:nvPr>
        </p:nvSpPr>
        <p:spPr/>
        <p:txBody>
          <a:bodyPr/>
          <a:lstStyle/>
          <a:p>
            <a:fld id="{22289C57-55D7-40A4-A101-E74FAC7A092B}" type="slidenum">
              <a:rPr lang="en-US" smtClean="0"/>
              <a:t>18</a:t>
            </a:fld>
            <a:endParaRPr lang="en-US" dirty="0"/>
          </a:p>
        </p:txBody>
      </p:sp>
    </p:spTree>
    <p:extLst>
      <p:ext uri="{BB962C8B-B14F-4D97-AF65-F5344CB8AC3E}">
        <p14:creationId xmlns:p14="http://schemas.microsoft.com/office/powerpoint/2010/main" val="475388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a:t>
            </a:r>
          </a:p>
          <a:p>
            <a:r>
              <a:rPr lang="en-US" dirty="0"/>
              <a:t>Utilizing data spanning from 2013 to 2023 from a diverse range of sources, this</a:t>
            </a:r>
          </a:p>
          <a:p>
            <a:r>
              <a:rPr lang="en-US" dirty="0"/>
              <a:t>research employs data scraping, cleaning, exploratory data analysis (EDA), and</a:t>
            </a:r>
          </a:p>
          <a:p>
            <a:r>
              <a:rPr lang="en-US" dirty="0"/>
              <a:t>modeling to identify the optimal Men's and Women's Teams and Individual USA</a:t>
            </a:r>
          </a:p>
          <a:p>
            <a:r>
              <a:rPr lang="en-US" dirty="0"/>
              <a:t>Olympic Artistic Gymnasts for the 2024 Olympic Games. The term "best" is defined as</a:t>
            </a:r>
          </a:p>
          <a:p>
            <a:r>
              <a:rPr lang="en-US" dirty="0"/>
              <a:t>maximizing the total medal count in artistic gymnastics for the United States. The study</a:t>
            </a:r>
          </a:p>
          <a:p>
            <a:r>
              <a:rPr lang="en-US" dirty="0"/>
              <a:t>integrates machine learning models, combinatorial optimization algorithms, and</a:t>
            </a:r>
          </a:p>
          <a:p>
            <a:r>
              <a:rPr lang="en-US" dirty="0"/>
              <a:t>advanced data analysis techniques. Initial phases focus on predicting individual</a:t>
            </a:r>
          </a:p>
          <a:p>
            <a:r>
              <a:rPr lang="en-US" dirty="0"/>
              <a:t>apparatus outcomes using binary classification, with evaluation based on key metrics</a:t>
            </a:r>
          </a:p>
          <a:p>
            <a:r>
              <a:rPr lang="en-US" dirty="0"/>
              <a:t>such as accuracy, precision, recall, F1-Score, and F2-Score. During my investigation</a:t>
            </a:r>
          </a:p>
          <a:p>
            <a:r>
              <a:rPr lang="en-US" dirty="0"/>
              <a:t>into team selection optimization, mixed-integer linear programming was a recurring</a:t>
            </a:r>
          </a:p>
          <a:p>
            <a:r>
              <a:rPr lang="en-US" dirty="0"/>
              <a:t>theme. However, my research diverges from the norm as I embrace a novel approach</a:t>
            </a:r>
          </a:p>
          <a:p>
            <a:r>
              <a:rPr lang="en-US" dirty="0"/>
              <a:t>that leverages Metaheuristics Algorithms, specifically Randomized Heuristic, Tabu</a:t>
            </a:r>
          </a:p>
          <a:p>
            <a:r>
              <a:rPr lang="en-US" dirty="0"/>
              <a:t>Search, and Variable Neighborhood Search (VNS). Grounded in data analysis and</a:t>
            </a:r>
          </a:p>
          <a:p>
            <a:r>
              <a:rPr lang="en-US" dirty="0"/>
              <a:t>algorithmic decision-making, the research strategically positions Team USA to</a:t>
            </a:r>
          </a:p>
          <a:p>
            <a:r>
              <a:rPr lang="en-US" dirty="0"/>
              <a:t>maximize their medal count in the Paris 2024 Olympics</a:t>
            </a:r>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4040438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research focuses on selecting the optimal Men's and Women's USA</a:t>
            </a:r>
          </a:p>
          <a:p>
            <a:r>
              <a:rPr lang="en-US" dirty="0"/>
              <a:t>Olympic Artistic Gymnastics teams for the Paris 2024 Olympics, aiming to</a:t>
            </a:r>
          </a:p>
          <a:p>
            <a:r>
              <a:rPr lang="en-US" dirty="0"/>
              <a:t>position Team USA for maximum medal count. The challenge involves</a:t>
            </a:r>
          </a:p>
          <a:p>
            <a:r>
              <a:rPr lang="en-US" dirty="0"/>
              <a:t>identifying exceptional athletes for each team, considering both individual and</a:t>
            </a:r>
          </a:p>
          <a:p>
            <a:r>
              <a:rPr lang="en-US" dirty="0"/>
              <a:t>team event success. Leveraging advanced analytics models, this study</a:t>
            </a:r>
          </a:p>
          <a:p>
            <a:r>
              <a:rPr lang="en-US" dirty="0"/>
              <a:t>forecasts and compares medal counts, providing a data-driven foundation for</a:t>
            </a:r>
          </a:p>
          <a:p>
            <a:r>
              <a:rPr lang="en-US" dirty="0"/>
              <a:t>strategic decision-making in the 2024 Olympic Games.</a:t>
            </a:r>
          </a:p>
          <a:p>
            <a:r>
              <a:rPr lang="en-US" dirty="0"/>
              <a:t>To determine the "best" gymnasts, baseline models for individual apparatus</a:t>
            </a:r>
          </a:p>
          <a:p>
            <a:r>
              <a:rPr lang="en-US" dirty="0"/>
              <a:t>outcomes are established, with the </a:t>
            </a:r>
            <a:r>
              <a:rPr lang="en-US" dirty="0" err="1"/>
              <a:t>ZeroR</a:t>
            </a:r>
            <a:r>
              <a:rPr lang="en-US" dirty="0"/>
              <a:t> algorithm as a foundational</a:t>
            </a:r>
          </a:p>
          <a:p>
            <a:r>
              <a:rPr lang="en-US" dirty="0"/>
              <a:t>benchmark. Various machine learning models, including Random Forest</a:t>
            </a:r>
          </a:p>
          <a:p>
            <a:r>
              <a:rPr lang="en-US" dirty="0"/>
              <a:t>Classifier, AdaBoost Classifier, Support Vector Classifier (SVC), K Neighbors</a:t>
            </a:r>
          </a:p>
          <a:p>
            <a:r>
              <a:rPr lang="en-US" dirty="0"/>
              <a:t>Classifier, Decision Tree Classifier, Gaussian Naïve Bayes, and Neural</a:t>
            </a:r>
          </a:p>
          <a:p>
            <a:r>
              <a:rPr lang="en-US" dirty="0"/>
              <a:t>Networks, comprehensively assess individual gymnasts' performance and</a:t>
            </a:r>
          </a:p>
          <a:p>
            <a:r>
              <a:rPr lang="en-US" dirty="0"/>
              <a:t>influencing factors.</a:t>
            </a:r>
          </a:p>
          <a:p>
            <a:r>
              <a:rPr lang="en-US" dirty="0"/>
              <a:t>Optimal team selection involves navigating complexities with optimization</a:t>
            </a:r>
          </a:p>
          <a:p>
            <a:r>
              <a:rPr lang="en-US" dirty="0"/>
              <a:t>algorithms such as Randomized Heuristics, Stochastic Control, Tabu Search,</a:t>
            </a:r>
          </a:p>
          <a:p>
            <a:r>
              <a:rPr lang="en-US" dirty="0"/>
              <a:t>Variable Neighborhood Search, and Brute Force. These algorithms play a</a:t>
            </a:r>
          </a:p>
          <a:p>
            <a:r>
              <a:rPr lang="en-US" dirty="0"/>
              <a:t>pivotal role in optimizing team selection to maximize point totals.</a:t>
            </a:r>
          </a:p>
          <a:p>
            <a:r>
              <a:rPr lang="en-US" dirty="0"/>
              <a:t>Based on a diverse dataset spanning 2015 to 2023 from reputable platforms</a:t>
            </a:r>
          </a:p>
          <a:p>
            <a:r>
              <a:rPr lang="en-US" dirty="0"/>
              <a:t>like Thegymter.net, Wikipedia.org, and the UConn Sports Analytics Symposium</a:t>
            </a:r>
          </a:p>
          <a:p>
            <a:r>
              <a:rPr lang="en-US" dirty="0"/>
              <a:t>2024, the study integrates machine learning models, optimization algorithms,</a:t>
            </a:r>
          </a:p>
          <a:p>
            <a:r>
              <a:rPr lang="en-US" dirty="0"/>
              <a:t>and comprehensive data analysis. The goal is to provide Team USA with a</a:t>
            </a:r>
          </a:p>
          <a:p>
            <a:r>
              <a:rPr lang="en-US" dirty="0"/>
              <a:t>strategic advantage to maximize their medal count in the Paris 2024 Olympics</a:t>
            </a:r>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2182522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research derives its data from reputable platforms such as</a:t>
            </a:r>
          </a:p>
          <a:p>
            <a:r>
              <a:rPr lang="en-US" dirty="0"/>
              <a:t>Thegymter.net, UCSAS 2024 USOPC Data Challenge, and</a:t>
            </a:r>
          </a:p>
          <a:p>
            <a:r>
              <a:rPr lang="en-US" dirty="0"/>
              <a:t>Wikipedia.org. The dataset spans from 2013 to 2023, focusing primarily</a:t>
            </a:r>
          </a:p>
          <a:p>
            <a:r>
              <a:rPr lang="en-US" dirty="0"/>
              <a:t>on international competitions like world cups, world championships, and</a:t>
            </a:r>
          </a:p>
          <a:p>
            <a:r>
              <a:rPr lang="en-US" dirty="0"/>
              <a:t>the Olympics. Key data includes individual scores, overall</a:t>
            </a:r>
          </a:p>
          <a:p>
            <a:r>
              <a:rPr lang="en-US" dirty="0"/>
              <a:t>performances, event rankings, athlete details, and various scores</a:t>
            </a:r>
          </a:p>
          <a:p>
            <a:r>
              <a:rPr lang="en-US" dirty="0"/>
              <a:t>(execution, difficulty, penalties). Due to time constraints, the primary</a:t>
            </a:r>
          </a:p>
          <a:p>
            <a:r>
              <a:rPr lang="en-US" dirty="0"/>
              <a:t>emphasis in data collection lies on the years 2023 and 2022, resulting</a:t>
            </a:r>
          </a:p>
          <a:p>
            <a:r>
              <a:rPr lang="en-US" dirty="0"/>
              <a:t>in a substantial dataset, albeit one that may not be as exhaustive as</a:t>
            </a:r>
          </a:p>
          <a:p>
            <a:r>
              <a:rPr lang="en-US" dirty="0"/>
              <a:t>ideal.</a:t>
            </a:r>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2090324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preprocessing stage is crucial for ensuring dataset integrity</a:t>
            </a:r>
          </a:p>
          <a:p>
            <a:r>
              <a:rPr lang="en-US" dirty="0"/>
              <a:t>and usability. In the 'Scraping' directory, web scraping code generates</a:t>
            </a:r>
          </a:p>
          <a:p>
            <a:r>
              <a:rPr lang="en-US" dirty="0"/>
              <a:t>CSV files of raw data. The 'Cleaning' directory addresses tasks like</a:t>
            </a:r>
          </a:p>
          <a:p>
            <a:r>
              <a:rPr lang="en-US" dirty="0"/>
              <a:t>filling/removing missing values and standardizing column names. The</a:t>
            </a:r>
          </a:p>
          <a:p>
            <a:r>
              <a:rPr lang="en-US" dirty="0"/>
              <a:t>'Combine Data' directory facilitates the integration of information from</a:t>
            </a:r>
          </a:p>
          <a:p>
            <a:r>
              <a:rPr lang="en-US" dirty="0"/>
              <a:t>diverse competitions for each event, offering a comprehensive</a:t>
            </a:r>
          </a:p>
          <a:p>
            <a:r>
              <a:rPr lang="en-US" dirty="0"/>
              <a:t>perspective. Acknowledging dataset imbalances, especially in the</a:t>
            </a:r>
          </a:p>
          <a:p>
            <a:r>
              <a:rPr lang="en-US" dirty="0"/>
              <a:t>minority class, poses challenges. Therefore, Robust models for</a:t>
            </a:r>
          </a:p>
          <a:p>
            <a:r>
              <a:rPr lang="en-US" dirty="0"/>
              <a:t>imbalanced datasets will be employed to ensure fair and accurate </a:t>
            </a:r>
          </a:p>
          <a:p>
            <a:r>
              <a:rPr lang="en-US" dirty="0"/>
              <a:t>representation across classes. These preprocessing steps transform</a:t>
            </a:r>
          </a:p>
          <a:p>
            <a:r>
              <a:rPr lang="en-US" dirty="0"/>
              <a:t>raw data into a clean, structured, and uniform dataset for accurate and</a:t>
            </a:r>
          </a:p>
          <a:p>
            <a:r>
              <a:rPr lang="en-US" dirty="0"/>
              <a:t>insightful analysis.</a:t>
            </a:r>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2843954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methodology for optimizing team and individual performances in artistic gymnastics for the USA involves leveraging machine learning and combinatorial optimization techniques. At the individual level, various machine learning models such as Random Forest, AdaBoost, SVC, K-Neighbors, Decision Tree, Gaussian Naïve Bayes, and Neural Networks were utilized to predict individual apparatus outcomes. Hyperparameter tuning was enhanced through Grid Search, while holdout validation and k-fold cross-validation ensured robust model evaluation. The </a:t>
            </a:r>
            <a:r>
              <a:rPr lang="en-US" dirty="0" err="1"/>
              <a:t>ZeroR</a:t>
            </a:r>
            <a:r>
              <a:rPr lang="en-US" dirty="0"/>
              <a:t> classifier served as a baseline for performance comparison, and a confusion matrix provided insights into model proficiency with metrics like accuracy, precision, F1-Score, and F2-Score.</a:t>
            </a:r>
          </a:p>
          <a:p>
            <a:r>
              <a:rPr lang="en-US" dirty="0"/>
              <a:t>At the team level, two datasets were employed: one for comprehensive all-around scores and another for individual apparatus scores. During the qualification round, a "4 up 3 counts" strategy was implemented, where the top three scores from four athletes were considered. Algorithms such as Tabu Search, Randomized Heuristic, and Variable Neighborhood Search were used for both men's and women's team selections. In the finals, a "3 up 3 counts" structure was utilized, where three gymnasts' scores contributed to the final team score. Selection criteria were based on Individual All-Around (IAA) scores, ensuring the inclusion of potential individual medalists in the final roster.</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2066144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Random Forest Classifier</a:t>
            </a:r>
          </a:p>
          <a:p>
            <a:r>
              <a:rPr lang="en-US" dirty="0"/>
              <a:t>A Random Forest is an ensemble learning method that constructs multiple decision trees during training and outputs the mode of the classes (classification) or mean prediction (regression) of the individual trees. It helps to reduce overfitting and improves the predictive performance.</a:t>
            </a:r>
          </a:p>
          <a:p>
            <a:r>
              <a:rPr lang="en-US" b="1" dirty="0"/>
              <a:t>AdaBoost Classifier</a:t>
            </a:r>
          </a:p>
          <a:p>
            <a:r>
              <a:rPr lang="en-US" dirty="0"/>
              <a:t>AdaBoost (Adaptive Boosting) is an ensemble method that combines the predictions of several base estimators (often weak learners like decision trees) to improve robustness. It adjusts the weights of incorrectly classified instances so that subsequent classifiers focus more on difficult cases.</a:t>
            </a:r>
          </a:p>
          <a:p>
            <a:r>
              <a:rPr lang="en-US" b="1" dirty="0"/>
              <a:t>Support Vector Classifier (SVC)</a:t>
            </a:r>
          </a:p>
          <a:p>
            <a:r>
              <a:rPr lang="en-US" dirty="0"/>
              <a:t>SVC is a type of Support Vector Machine (SVM) used for classification tasks. It works by finding the hyperplane that best separates the data into different classes, maximizing the margin between the nearest points (support vectors) of the classes.</a:t>
            </a:r>
          </a:p>
          <a:p>
            <a:r>
              <a:rPr lang="en-US" b="1" dirty="0"/>
              <a:t>K-Neighbors Classifier</a:t>
            </a:r>
          </a:p>
          <a:p>
            <a:r>
              <a:rPr lang="en-US" dirty="0"/>
              <a:t>The K-Neighbors Classifier is a type of instance-based learning where the function is approximated only locally, and all computation is deferred until function evaluation. It classifies a sample based on the majority class among its k-nearest neighbors in the feature space.</a:t>
            </a:r>
          </a:p>
          <a:p>
            <a:r>
              <a:rPr lang="en-US" b="1" dirty="0"/>
              <a:t>Decision Tree Classifier</a:t>
            </a:r>
          </a:p>
          <a:p>
            <a:r>
              <a:rPr lang="en-US" dirty="0"/>
              <a:t>A Decision Tree Classifier is a tree-like model used to make decisions based on input features. It splits the data into subsets based on the value of input features, with the aim of achieving the most homogeneous subsets, allowing for straightforward interpretation and visualization.</a:t>
            </a:r>
          </a:p>
          <a:p>
            <a:r>
              <a:rPr lang="en-US" b="1" dirty="0"/>
              <a:t>Gaussian Naïve Bayes</a:t>
            </a:r>
          </a:p>
          <a:p>
            <a:r>
              <a:rPr lang="en-US" dirty="0"/>
              <a:t>Gaussian Naïve Bayes is a variant of the Naïve Bayes algorithm that assumes that the features follow a Gaussian (normal) distribution. It's particularly useful for continuous data and is based on Bayes' Theorem with the assumption of feature independence.</a:t>
            </a:r>
          </a:p>
          <a:p>
            <a:r>
              <a:rPr lang="en-US" b="1" dirty="0"/>
              <a:t>Neural Networks</a:t>
            </a:r>
          </a:p>
          <a:p>
            <a:r>
              <a:rPr lang="en-US" dirty="0"/>
              <a:t>Neural Networks are computational models inspired by the human brain, consisting of layers of interconnected nodes (neurons). They are capable of capturing complex patterns in data by adjusting weights through training, commonly used in deep learning for tasks such as image recognition, natural language processing, and more.</a:t>
            </a:r>
          </a:p>
          <a:p>
            <a:br>
              <a:rPr lang="en-US" dirty="0"/>
            </a:br>
            <a:br>
              <a:rPr lang="en-US" dirty="0"/>
            </a:br>
            <a:endParaRPr lang="en-US" b="1" dirty="0"/>
          </a:p>
          <a:p>
            <a:r>
              <a:rPr lang="en-US" b="1" dirty="0"/>
              <a:t>Accuracy</a:t>
            </a:r>
            <a:r>
              <a:rPr lang="en-US" dirty="0"/>
              <a:t> is a metric that indicates the overall correctness of a model by measuring the proportion of true results (both true positives and true negatives) among the total number of cases examined. </a:t>
            </a:r>
            <a:endParaRPr lang="en-US" b="1" dirty="0"/>
          </a:p>
          <a:p>
            <a:r>
              <a:rPr lang="en-US" b="1" dirty="0"/>
              <a:t>Precision</a:t>
            </a:r>
            <a:r>
              <a:rPr lang="en-US" dirty="0"/>
              <a:t> measures the proportion of true positive results in the set of all positive predictions made by the model. It indicates how many of the predicted positive instances were actually positive</a:t>
            </a:r>
            <a:endParaRPr lang="en-US" b="1" dirty="0"/>
          </a:p>
          <a:p>
            <a:r>
              <a:rPr lang="en-US" b="1" dirty="0"/>
              <a:t>Recall</a:t>
            </a:r>
            <a:r>
              <a:rPr lang="en-US" dirty="0"/>
              <a:t> (also known as Sensitivity or True Positive Rate) measures the proportion of actual positive cases that were correctly identified by the model. It indicates how well the model can identify positive instances</a:t>
            </a:r>
            <a:endParaRPr lang="en-US" b="1" dirty="0"/>
          </a:p>
          <a:p>
            <a:r>
              <a:rPr lang="en-US" b="1" dirty="0"/>
              <a:t>F1-Score</a:t>
            </a:r>
            <a:r>
              <a:rPr lang="en-US" dirty="0"/>
              <a:t> is the harmonic mean of Precision and Recall. It provides a single metric that balances both the precision and recall of the model, especially useful when you need a balance between the two. </a:t>
            </a:r>
            <a:endParaRPr lang="en-US" b="1" dirty="0"/>
          </a:p>
          <a:p>
            <a:r>
              <a:rPr lang="en-US" b="1" dirty="0"/>
              <a:t>F2-Score</a:t>
            </a:r>
            <a:r>
              <a:rPr lang="en-US" dirty="0"/>
              <a:t> is similar to the F1-Score but gives more weight to Recall than Precision. This is useful in scenarios where missing positive cases (false negatives) is more critical than incorrectly identifying negatives as positives (false positives).</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10253268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Team</a:t>
            </a:r>
          </a:p>
          <a:p>
            <a:r>
              <a:rPr lang="en-US" dirty="0"/>
              <a:t>In the process of team selection, two distinct datasets were employed.</a:t>
            </a:r>
          </a:p>
          <a:p>
            <a:r>
              <a:rPr lang="en-US" dirty="0"/>
              <a:t>The initial dataset prioritized comprehensive all-around scores, while</a:t>
            </a:r>
          </a:p>
          <a:p>
            <a:r>
              <a:rPr lang="en-US" dirty="0"/>
              <a:t>the second dataset focused on individual apparatus scores for USA</a:t>
            </a:r>
          </a:p>
          <a:p>
            <a:r>
              <a:rPr lang="en-US" dirty="0"/>
              <a:t>gymnasts.</a:t>
            </a:r>
          </a:p>
          <a:p>
            <a:r>
              <a:rPr lang="en-US" dirty="0"/>
              <a:t>3.2.1. Qualification Round</a:t>
            </a:r>
          </a:p>
          <a:p>
            <a:r>
              <a:rPr lang="en-US" dirty="0"/>
              <a:t>The qualification round uses 4 up 3 counts, where four athletes</a:t>
            </a:r>
          </a:p>
          <a:p>
            <a:r>
              <a:rPr lang="en-US" dirty="0"/>
              <a:t>will compete on each apparatus. The cumulative total of the</a:t>
            </a:r>
          </a:p>
          <a:p>
            <a:r>
              <a:rPr lang="en-US" dirty="0"/>
              <a:t>three highest scores on each apparatus determines the</a:t>
            </a:r>
          </a:p>
          <a:p>
            <a:r>
              <a:rPr lang="en-US" dirty="0"/>
              <a:t>advancing teams. Several algorithms were used with the same</a:t>
            </a:r>
          </a:p>
          <a:p>
            <a:r>
              <a:rPr lang="en-US" dirty="0"/>
              <a:t>goal in mind; to get the three highest scores from four gymnasts.</a:t>
            </a:r>
          </a:p>
          <a:p>
            <a:r>
              <a:rPr lang="en-US" dirty="0"/>
              <a:t>3.2.1.1. Men's team selection</a:t>
            </a:r>
          </a:p>
          <a:p>
            <a:r>
              <a:rPr lang="en-US" dirty="0"/>
              <a:t>Tabu Search, Randomized Heuristic, and Variable</a:t>
            </a:r>
          </a:p>
          <a:p>
            <a:r>
              <a:rPr lang="en-US" dirty="0"/>
              <a:t>Neighborhood Search algorithms were used,</a:t>
            </a:r>
          </a:p>
          <a:p>
            <a:r>
              <a:rPr lang="en-US" dirty="0"/>
              <a:t>incorporating data from 2022 to 2023. In case of multiple</a:t>
            </a:r>
          </a:p>
          <a:p>
            <a:r>
              <a:rPr lang="en-US" dirty="0"/>
              <a:t>entries, the maximum score was chosen, capturing each</a:t>
            </a:r>
          </a:p>
          <a:p>
            <a:r>
              <a:rPr lang="en-US" dirty="0"/>
              <a:t>gymnast's optimal potential.</a:t>
            </a:r>
          </a:p>
          <a:p>
            <a:r>
              <a:rPr lang="en-US" dirty="0"/>
              <a:t>3.2.1.2. Women's team selection</a:t>
            </a:r>
          </a:p>
          <a:p>
            <a:r>
              <a:rPr lang="en-US" dirty="0"/>
              <a:t>Tabu Search, Randomized Heuristic, Variable</a:t>
            </a:r>
          </a:p>
          <a:p>
            <a:r>
              <a:rPr lang="en-US" dirty="0"/>
              <a:t>Neighborhood Search, and Brute Force algorithms were</a:t>
            </a:r>
          </a:p>
          <a:p>
            <a:r>
              <a:rPr lang="en-US" dirty="0"/>
              <a:t>used with datasets from 2022 to 2023. For multiple</a:t>
            </a:r>
          </a:p>
          <a:p>
            <a:r>
              <a:rPr lang="en-US" dirty="0"/>
              <a:t>entries, the mean score was used for Team USA,</a:t>
            </a:r>
          </a:p>
          <a:p>
            <a:r>
              <a:rPr lang="en-US" dirty="0"/>
              <a:t>ensuring reliability in assessing each gymnast's</a:t>
            </a:r>
          </a:p>
          <a:p>
            <a:r>
              <a:rPr lang="en-US" dirty="0"/>
              <a:t>performance. In case of multiple entries for other</a:t>
            </a:r>
          </a:p>
          <a:p>
            <a:r>
              <a:rPr lang="en-US" dirty="0"/>
              <a:t>countries, the maximum score was chosen, capturing</a:t>
            </a:r>
          </a:p>
          <a:p>
            <a:r>
              <a:rPr lang="en-US" dirty="0"/>
              <a:t>each gymnast's optimal potential. While it may appear</a:t>
            </a:r>
          </a:p>
          <a:p>
            <a:r>
              <a:rPr lang="en-US" dirty="0"/>
              <a:t>unfair, the forthcoming observation will demonstrate that</a:t>
            </a:r>
          </a:p>
          <a:p>
            <a:r>
              <a:rPr lang="en-US" dirty="0"/>
              <a:t>Team USA simply outperforms all other countries by a</a:t>
            </a:r>
          </a:p>
          <a:p>
            <a:endParaRPr lang="en-US" dirty="0"/>
          </a:p>
          <a:p>
            <a:r>
              <a:rPr lang="en-US" dirty="0"/>
              <a:t>significant margin. (The maximum scores for Team USA</a:t>
            </a:r>
          </a:p>
          <a:p>
            <a:r>
              <a:rPr lang="en-US" dirty="0"/>
              <a:t>were initially employed, establishing a significant lead of</a:t>
            </a:r>
          </a:p>
          <a:p>
            <a:r>
              <a:rPr lang="en-US" dirty="0"/>
              <a:t>over 4.5 points ahead of the second-place contender.)</a:t>
            </a:r>
          </a:p>
          <a:p>
            <a:r>
              <a:rPr lang="en-US" dirty="0"/>
              <a:t>3.2.2. Finals</a:t>
            </a:r>
          </a:p>
          <a:p>
            <a:r>
              <a:rPr lang="en-US" dirty="0"/>
              <a:t>A 3 up 3 count structure in the finals involves three gymnasts</a:t>
            </a:r>
          </a:p>
          <a:p>
            <a:r>
              <a:rPr lang="en-US" dirty="0"/>
              <a:t>per apparatus, with cumulative scores contributing to the final</a:t>
            </a:r>
          </a:p>
          <a:p>
            <a:r>
              <a:rPr lang="en-US" dirty="0"/>
              <a:t>team score. Selection criteria were based on Individual</a:t>
            </a:r>
          </a:p>
          <a:p>
            <a:r>
              <a:rPr lang="en-US" dirty="0"/>
              <a:t>All-Around (IAA) scores, concurrently considering the inclusion</a:t>
            </a:r>
          </a:p>
          <a:p>
            <a:r>
              <a:rPr lang="en-US" dirty="0"/>
              <a:t>of potential individual medalists in the final </a:t>
            </a:r>
            <a:r>
              <a:rPr lang="en-US" dirty="0" err="1"/>
              <a:t>roste</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236659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Team</a:t>
            </a:r>
          </a:p>
          <a:p>
            <a:r>
              <a:rPr lang="en-US" dirty="0"/>
              <a:t>In the process of team selection, two distinct datasets were employed.</a:t>
            </a:r>
          </a:p>
          <a:p>
            <a:r>
              <a:rPr lang="en-US" dirty="0"/>
              <a:t>The initial dataset prioritized comprehensive all-around scores, while</a:t>
            </a:r>
          </a:p>
          <a:p>
            <a:r>
              <a:rPr lang="en-US" dirty="0"/>
              <a:t>the second dataset focused on individual apparatus scores for USA</a:t>
            </a:r>
          </a:p>
          <a:p>
            <a:r>
              <a:rPr lang="en-US" dirty="0"/>
              <a:t>gymnasts.</a:t>
            </a:r>
          </a:p>
          <a:p>
            <a:r>
              <a:rPr lang="en-US" dirty="0"/>
              <a:t>3.2.1. Qualification Round</a:t>
            </a:r>
          </a:p>
          <a:p>
            <a:r>
              <a:rPr lang="en-US" dirty="0"/>
              <a:t>The qualification round uses 4 up 3 counts, where four athletes</a:t>
            </a:r>
          </a:p>
          <a:p>
            <a:r>
              <a:rPr lang="en-US" dirty="0"/>
              <a:t>will compete on each apparatus. The cumulative total of the</a:t>
            </a:r>
          </a:p>
          <a:p>
            <a:r>
              <a:rPr lang="en-US" dirty="0"/>
              <a:t>three highest scores on each apparatus determines the</a:t>
            </a:r>
          </a:p>
          <a:p>
            <a:r>
              <a:rPr lang="en-US" dirty="0"/>
              <a:t>advancing teams. Several algorithms were used with the same</a:t>
            </a:r>
          </a:p>
          <a:p>
            <a:r>
              <a:rPr lang="en-US" dirty="0"/>
              <a:t>goal in mind; to get the three highest scores from four gymnasts.</a:t>
            </a:r>
          </a:p>
          <a:p>
            <a:r>
              <a:rPr lang="en-US" dirty="0"/>
              <a:t>3.2.1.1. Men's team selection</a:t>
            </a:r>
          </a:p>
          <a:p>
            <a:r>
              <a:rPr lang="en-US" dirty="0"/>
              <a:t>Tabu Search, Randomized Heuristic, and Variable</a:t>
            </a:r>
          </a:p>
          <a:p>
            <a:r>
              <a:rPr lang="en-US" dirty="0"/>
              <a:t>Neighborhood Search algorithms were used,</a:t>
            </a:r>
          </a:p>
          <a:p>
            <a:r>
              <a:rPr lang="en-US" dirty="0"/>
              <a:t>incorporating data from 2022 to 2023. In case of multiple</a:t>
            </a:r>
          </a:p>
          <a:p>
            <a:r>
              <a:rPr lang="en-US" dirty="0"/>
              <a:t>entries, the maximum score was chosen, capturing each</a:t>
            </a:r>
          </a:p>
          <a:p>
            <a:r>
              <a:rPr lang="en-US" dirty="0"/>
              <a:t>gymnast's optimal potential.</a:t>
            </a:r>
          </a:p>
          <a:p>
            <a:r>
              <a:rPr lang="en-US" dirty="0"/>
              <a:t>3.2.1.2. Women's team selection</a:t>
            </a:r>
          </a:p>
          <a:p>
            <a:r>
              <a:rPr lang="en-US" dirty="0"/>
              <a:t>Tabu Search, Randomized Heuristic, Variable</a:t>
            </a:r>
          </a:p>
          <a:p>
            <a:r>
              <a:rPr lang="en-US" dirty="0"/>
              <a:t>Neighborhood Search, and Brute Force algorithms were</a:t>
            </a:r>
          </a:p>
          <a:p>
            <a:r>
              <a:rPr lang="en-US" dirty="0"/>
              <a:t>used with datasets from 2022 to 2023. For multiple</a:t>
            </a:r>
          </a:p>
          <a:p>
            <a:r>
              <a:rPr lang="en-US" dirty="0"/>
              <a:t>entries, the mean score was used for Team USA,</a:t>
            </a:r>
          </a:p>
          <a:p>
            <a:r>
              <a:rPr lang="en-US" dirty="0"/>
              <a:t>ensuring reliability in assessing each gymnast's</a:t>
            </a:r>
          </a:p>
          <a:p>
            <a:r>
              <a:rPr lang="en-US" dirty="0"/>
              <a:t>performance. In case of multiple entries for other</a:t>
            </a:r>
          </a:p>
          <a:p>
            <a:r>
              <a:rPr lang="en-US" dirty="0"/>
              <a:t>countries, the maximum score was chosen, capturing</a:t>
            </a:r>
          </a:p>
          <a:p>
            <a:r>
              <a:rPr lang="en-US" dirty="0"/>
              <a:t>each gymnast's optimal potential. While it may appear</a:t>
            </a:r>
          </a:p>
          <a:p>
            <a:r>
              <a:rPr lang="en-US" dirty="0"/>
              <a:t>unfair, the forthcoming observation will demonstrate that</a:t>
            </a:r>
          </a:p>
          <a:p>
            <a:r>
              <a:rPr lang="en-US" dirty="0"/>
              <a:t>Team USA simply outperforms all other countries by a</a:t>
            </a:r>
          </a:p>
          <a:p>
            <a:endParaRPr lang="en-US" dirty="0"/>
          </a:p>
          <a:p>
            <a:r>
              <a:rPr lang="en-US" dirty="0"/>
              <a:t>significant margin. (The maximum scores for Team USA</a:t>
            </a:r>
          </a:p>
          <a:p>
            <a:r>
              <a:rPr lang="en-US" dirty="0"/>
              <a:t>were initially employed, establishing a significant lead of</a:t>
            </a:r>
          </a:p>
          <a:p>
            <a:r>
              <a:rPr lang="en-US" dirty="0"/>
              <a:t>over 4.5 points ahead of the second-place contender.)</a:t>
            </a:r>
          </a:p>
          <a:p>
            <a:r>
              <a:rPr lang="en-US" dirty="0"/>
              <a:t>3.2.2. Finals</a:t>
            </a:r>
          </a:p>
          <a:p>
            <a:r>
              <a:rPr lang="en-US" dirty="0"/>
              <a:t>A 3 up 3 count structure in the finals involves three gymnasts</a:t>
            </a:r>
          </a:p>
          <a:p>
            <a:r>
              <a:rPr lang="en-US" dirty="0"/>
              <a:t>per apparatus, with cumulative scores contributing to the final</a:t>
            </a:r>
          </a:p>
          <a:p>
            <a:r>
              <a:rPr lang="en-US" dirty="0"/>
              <a:t>team score. Selection criteria were based on Individual</a:t>
            </a:r>
          </a:p>
          <a:p>
            <a:r>
              <a:rPr lang="en-US" dirty="0"/>
              <a:t>All-Around (IAA) scores, concurrently considering the inclusion</a:t>
            </a:r>
          </a:p>
          <a:p>
            <a:r>
              <a:rPr lang="en-US" dirty="0"/>
              <a:t>of potential individual medalists in the final </a:t>
            </a:r>
            <a:r>
              <a:rPr lang="en-US" dirty="0" err="1"/>
              <a:t>roste</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10532471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endParaRPr lang="en-US" dirty="0"/>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a:t>Click icon to add table</a:t>
            </a:r>
            <a:endParaRPr lang="en-US" dirty="0"/>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65"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5943600" y="487680"/>
            <a:ext cx="5873262" cy="4840457"/>
          </a:xfrm>
        </p:spPr>
        <p:txBody>
          <a:bodyPr anchor="b">
            <a:normAutofit/>
          </a:bodyPr>
          <a:lstStyle/>
          <a:p>
            <a:pPr algn="ctr"/>
            <a:r>
              <a:rPr lang="en-US" dirty="0"/>
              <a:t>Optimizing USA Olympic Gymnastics Team Selection Using Data Analytics</a:t>
            </a:r>
            <a:br>
              <a:rPr lang="en-US" dirty="0"/>
            </a:br>
            <a:br>
              <a:rPr lang="en-US" dirty="0"/>
            </a:br>
            <a:br>
              <a:rPr lang="en-US" dirty="0"/>
            </a:br>
            <a:br>
              <a:rPr lang="en-US" dirty="0"/>
            </a:br>
            <a:br>
              <a:rPr lang="en-US" dirty="0"/>
            </a:br>
            <a:r>
              <a:rPr lang="en-US" sz="2400" i="1" dirty="0"/>
              <a:t>By: Ryan talbot</a:t>
            </a:r>
            <a:endParaRPr lang="en-US" i="1" dirty="0"/>
          </a:p>
        </p:txBody>
      </p:sp>
      <p:pic>
        <p:nvPicPr>
          <p:cNvPr id="5" name="Picture 4" descr="Gymnast performing on rings">
            <a:extLst>
              <a:ext uri="{FF2B5EF4-FFF2-40B4-BE49-F238E27FC236}">
                <a16:creationId xmlns:a16="http://schemas.microsoft.com/office/drawing/2014/main" id="{67099E39-D476-2EB6-D79B-4BBBD44EBD48}"/>
              </a:ext>
            </a:extLst>
          </p:cNvPr>
          <p:cNvPicPr>
            <a:picLocks noChangeAspect="1"/>
          </p:cNvPicPr>
          <p:nvPr/>
        </p:nvPicPr>
        <p:blipFill rotWithShape="1">
          <a:blip r:embed="rId3"/>
          <a:srcRect l="31037" r="5810" b="2"/>
          <a:stretch/>
        </p:blipFill>
        <p:spPr>
          <a:xfrm>
            <a:off x="20" y="-5080"/>
            <a:ext cx="657627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a:noFill/>
        </p:spPr>
      </p:pic>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4489323" y="273844"/>
            <a:ext cx="7435199" cy="1709882"/>
          </a:xfrm>
        </p:spPr>
        <p:txBody>
          <a:bodyPr>
            <a:normAutofit/>
          </a:bodyPr>
          <a:lstStyle/>
          <a:p>
            <a:pPr algn="ctr"/>
            <a:r>
              <a:rPr lang="en-US" sz="6600" b="1" dirty="0">
                <a:effectLst/>
                <a:latin typeface="Calibri" panose="020F0502020204030204" pitchFamily="34" charset="0"/>
              </a:rPr>
              <a:t>Finals</a:t>
            </a:r>
            <a:endParaRPr lang="en-US" sz="16600" b="1" dirty="0"/>
          </a:p>
        </p:txBody>
      </p:sp>
      <p:pic>
        <p:nvPicPr>
          <p:cNvPr id="47" name="Picture Placeholder 46" descr="Girl doing gymnastics">
            <a:extLst>
              <a:ext uri="{FF2B5EF4-FFF2-40B4-BE49-F238E27FC236}">
                <a16:creationId xmlns:a16="http://schemas.microsoft.com/office/drawing/2014/main" id="{F55BC7A4-EE4B-7EFC-C325-408D66C3CBA7}"/>
              </a:ext>
            </a:extLst>
          </p:cNvPr>
          <p:cNvPicPr>
            <a:picLocks noGrp="1" noChangeAspect="1"/>
          </p:cNvPicPr>
          <p:nvPr>
            <p:ph type="pic" sz="quarter" idx="13"/>
          </p:nvPr>
        </p:nvPicPr>
        <p:blipFill>
          <a:blip r:embed="rId3"/>
          <a:srcRect t="8174" b="8174"/>
          <a:stretch/>
        </p:blipFill>
        <p:spPr>
          <a:xfrm>
            <a:off x="-28230" y="-9144"/>
            <a:ext cx="5481955" cy="6876288"/>
          </a:xfrm>
        </p:spPr>
      </p:pic>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10</a:t>
            </a:fld>
            <a:endParaRPr lang="en-US" dirty="0"/>
          </a:p>
        </p:txBody>
      </p:sp>
      <p:sp>
        <p:nvSpPr>
          <p:cNvPr id="3" name="Text Placeholder 2">
            <a:extLst>
              <a:ext uri="{FF2B5EF4-FFF2-40B4-BE49-F238E27FC236}">
                <a16:creationId xmlns:a16="http://schemas.microsoft.com/office/drawing/2014/main" id="{FED19BCA-B61F-4EA6-A1FB-CCA3BD8506FB}"/>
              </a:ext>
            </a:extLst>
          </p:cNvPr>
          <p:cNvSpPr>
            <a:spLocks noGrp="1"/>
          </p:cNvSpPr>
          <p:nvPr>
            <p:ph sz="half" idx="14"/>
          </p:nvPr>
        </p:nvSpPr>
        <p:spPr>
          <a:xfrm>
            <a:off x="5246255" y="2920954"/>
            <a:ext cx="6662057" cy="3008962"/>
          </a:xfrm>
        </p:spPr>
        <p:txBody>
          <a:bodyPr>
            <a:noAutofit/>
          </a:bodyPr>
          <a:lstStyle/>
          <a:p>
            <a:r>
              <a:rPr lang="en-US" sz="2800" dirty="0"/>
              <a:t>In the finals, a "3 up 3 count" structure used three gymnasts' scores per apparatus, with selection based on Individual All-Around (IAA) scores and potential individual medalists.</a:t>
            </a:r>
          </a:p>
        </p:txBody>
      </p:sp>
      <p:cxnSp>
        <p:nvCxnSpPr>
          <p:cNvPr id="23" name="Straight Connector 22">
            <a:extLst>
              <a:ext uri="{FF2B5EF4-FFF2-40B4-BE49-F238E27FC236}">
                <a16:creationId xmlns:a16="http://schemas.microsoft.com/office/drawing/2014/main" id="{D87F08D6-2CA7-4A5A-BE34-07113DCA535D}"/>
              </a:ext>
              <a:ext uri="{C183D7F6-B498-43B3-948B-1728B52AA6E4}">
                <adec:decorative xmlns:adec="http://schemas.microsoft.com/office/drawing/2017/decorative" val="1"/>
              </a:ext>
            </a:extLst>
          </p:cNvPr>
          <p:cNvCxnSpPr>
            <a:cxnSpLocks/>
          </p:cNvCxnSpPr>
          <p:nvPr userDrawn="1"/>
        </p:nvCxnSpPr>
        <p:spPr>
          <a:xfrm flipH="1" flipV="1">
            <a:off x="0" y="876300"/>
            <a:ext cx="5246255" cy="17098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861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21055C-5E33-5D21-2A6E-21827FA88ED3}"/>
              </a:ext>
            </a:extLst>
          </p:cNvPr>
          <p:cNvSpPr>
            <a:spLocks noGrp="1"/>
          </p:cNvSpPr>
          <p:nvPr>
            <p:ph type="title"/>
          </p:nvPr>
        </p:nvSpPr>
        <p:spPr>
          <a:xfrm>
            <a:off x="1025237" y="84562"/>
            <a:ext cx="9686610" cy="1917700"/>
          </a:xfrm>
        </p:spPr>
        <p:txBody>
          <a:bodyPr>
            <a:normAutofit/>
          </a:bodyPr>
          <a:lstStyle/>
          <a:p>
            <a:r>
              <a:rPr lang="en-US" sz="4800" b="1" dirty="0"/>
              <a:t>Evaluation Metrics Men’s</a:t>
            </a:r>
          </a:p>
        </p:txBody>
      </p:sp>
      <p:sp>
        <p:nvSpPr>
          <p:cNvPr id="5" name="Slide Number Placeholder 4">
            <a:extLst>
              <a:ext uri="{FF2B5EF4-FFF2-40B4-BE49-F238E27FC236}">
                <a16:creationId xmlns:a16="http://schemas.microsoft.com/office/drawing/2014/main" id="{E74B0ADB-527F-A58C-9372-D8502ED6F918}"/>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11</a:t>
            </a:fld>
            <a:endParaRPr lang="en-US" dirty="0"/>
          </a:p>
        </p:txBody>
      </p:sp>
      <p:pic>
        <p:nvPicPr>
          <p:cNvPr id="11" name="Picture 10" descr="A graph of a graph of a graph&#10;&#10;Description automatically generated with medium confidence">
            <a:extLst>
              <a:ext uri="{FF2B5EF4-FFF2-40B4-BE49-F238E27FC236}">
                <a16:creationId xmlns:a16="http://schemas.microsoft.com/office/drawing/2014/main" id="{B0F0FCD1-ECB5-0823-4555-6B470F30FE5D}"/>
              </a:ext>
            </a:extLst>
          </p:cNvPr>
          <p:cNvPicPr>
            <a:picLocks noChangeAspect="1"/>
          </p:cNvPicPr>
          <p:nvPr/>
        </p:nvPicPr>
        <p:blipFill>
          <a:blip r:embed="rId3"/>
          <a:stretch>
            <a:fillRect/>
          </a:stretch>
        </p:blipFill>
        <p:spPr>
          <a:xfrm>
            <a:off x="1" y="1350539"/>
            <a:ext cx="6048376" cy="3258861"/>
          </a:xfrm>
          <a:prstGeom prst="rect">
            <a:avLst/>
          </a:prstGeom>
        </p:spPr>
      </p:pic>
    </p:spTree>
    <p:extLst>
      <p:ext uri="{BB962C8B-B14F-4D97-AF65-F5344CB8AC3E}">
        <p14:creationId xmlns:p14="http://schemas.microsoft.com/office/powerpoint/2010/main" val="1658164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21055C-5E33-5D21-2A6E-21827FA88ED3}"/>
              </a:ext>
            </a:extLst>
          </p:cNvPr>
          <p:cNvSpPr>
            <a:spLocks noGrp="1"/>
          </p:cNvSpPr>
          <p:nvPr>
            <p:ph type="title"/>
          </p:nvPr>
        </p:nvSpPr>
        <p:spPr>
          <a:xfrm>
            <a:off x="1025237" y="84562"/>
            <a:ext cx="9686610" cy="1917700"/>
          </a:xfrm>
        </p:spPr>
        <p:txBody>
          <a:bodyPr>
            <a:normAutofit/>
          </a:bodyPr>
          <a:lstStyle/>
          <a:p>
            <a:r>
              <a:rPr lang="en-US" sz="4800" b="1" dirty="0"/>
              <a:t>Evaluation Metrics </a:t>
            </a:r>
            <a:r>
              <a:rPr lang="en-US" sz="4800" b="1" dirty="0" err="1"/>
              <a:t>woMen’s</a:t>
            </a:r>
            <a:endParaRPr lang="en-US" sz="4800" b="1" dirty="0"/>
          </a:p>
        </p:txBody>
      </p:sp>
      <p:sp>
        <p:nvSpPr>
          <p:cNvPr id="5" name="Slide Number Placeholder 4">
            <a:extLst>
              <a:ext uri="{FF2B5EF4-FFF2-40B4-BE49-F238E27FC236}">
                <a16:creationId xmlns:a16="http://schemas.microsoft.com/office/drawing/2014/main" id="{E74B0ADB-527F-A58C-9372-D8502ED6F918}"/>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12</a:t>
            </a:fld>
            <a:endParaRPr lang="en-US" dirty="0"/>
          </a:p>
        </p:txBody>
      </p:sp>
      <p:pic>
        <p:nvPicPr>
          <p:cNvPr id="7" name="Picture 6" descr="A graph of a number of people&#10;&#10;Description automatically generated">
            <a:extLst>
              <a:ext uri="{FF2B5EF4-FFF2-40B4-BE49-F238E27FC236}">
                <a16:creationId xmlns:a16="http://schemas.microsoft.com/office/drawing/2014/main" id="{5842FBD8-827C-7C3A-1616-D90119D86C41}"/>
              </a:ext>
            </a:extLst>
          </p:cNvPr>
          <p:cNvPicPr>
            <a:picLocks noChangeAspect="1"/>
          </p:cNvPicPr>
          <p:nvPr/>
        </p:nvPicPr>
        <p:blipFill>
          <a:blip r:embed="rId3"/>
          <a:stretch>
            <a:fillRect/>
          </a:stretch>
        </p:blipFill>
        <p:spPr>
          <a:xfrm>
            <a:off x="6114859" y="3864990"/>
            <a:ext cx="6077141" cy="2993010"/>
          </a:xfrm>
          <a:prstGeom prst="rect">
            <a:avLst/>
          </a:prstGeom>
        </p:spPr>
      </p:pic>
      <p:pic>
        <p:nvPicPr>
          <p:cNvPr id="12" name="Picture 11" descr="A graph of a number of athletes&#10;&#10;Description automatically generated">
            <a:extLst>
              <a:ext uri="{FF2B5EF4-FFF2-40B4-BE49-F238E27FC236}">
                <a16:creationId xmlns:a16="http://schemas.microsoft.com/office/drawing/2014/main" id="{238C59B7-EEA9-D336-FA97-F06377073D97}"/>
              </a:ext>
            </a:extLst>
          </p:cNvPr>
          <p:cNvPicPr>
            <a:picLocks noChangeAspect="1"/>
          </p:cNvPicPr>
          <p:nvPr/>
        </p:nvPicPr>
        <p:blipFill>
          <a:blip r:embed="rId4"/>
          <a:stretch>
            <a:fillRect/>
          </a:stretch>
        </p:blipFill>
        <p:spPr>
          <a:xfrm>
            <a:off x="585260" y="1329923"/>
            <a:ext cx="5617578" cy="3274764"/>
          </a:xfrm>
          <a:prstGeom prst="rect">
            <a:avLst/>
          </a:prstGeom>
        </p:spPr>
      </p:pic>
    </p:spTree>
    <p:extLst>
      <p:ext uri="{BB962C8B-B14F-4D97-AF65-F5344CB8AC3E}">
        <p14:creationId xmlns:p14="http://schemas.microsoft.com/office/powerpoint/2010/main" val="98042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21055C-5E33-5D21-2A6E-21827FA88ED3}"/>
              </a:ext>
            </a:extLst>
          </p:cNvPr>
          <p:cNvSpPr>
            <a:spLocks noGrp="1"/>
          </p:cNvSpPr>
          <p:nvPr>
            <p:ph type="title"/>
          </p:nvPr>
        </p:nvSpPr>
        <p:spPr>
          <a:xfrm>
            <a:off x="1025237" y="84562"/>
            <a:ext cx="9686610" cy="1917700"/>
          </a:xfrm>
        </p:spPr>
        <p:txBody>
          <a:bodyPr>
            <a:normAutofit/>
          </a:bodyPr>
          <a:lstStyle/>
          <a:p>
            <a:r>
              <a:rPr lang="en-US" sz="4800" b="1" dirty="0"/>
              <a:t>Evaluation Metrics Team</a:t>
            </a:r>
          </a:p>
        </p:txBody>
      </p:sp>
      <p:sp>
        <p:nvSpPr>
          <p:cNvPr id="5" name="Slide Number Placeholder 4">
            <a:extLst>
              <a:ext uri="{FF2B5EF4-FFF2-40B4-BE49-F238E27FC236}">
                <a16:creationId xmlns:a16="http://schemas.microsoft.com/office/drawing/2014/main" id="{E74B0ADB-527F-A58C-9372-D8502ED6F918}"/>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13</a:t>
            </a:fld>
            <a:endParaRPr lang="en-US" dirty="0"/>
          </a:p>
        </p:txBody>
      </p:sp>
      <p:pic>
        <p:nvPicPr>
          <p:cNvPr id="7" name="Picture 6" descr="A graph of a graph&#10;&#10;Description automatically generated">
            <a:extLst>
              <a:ext uri="{FF2B5EF4-FFF2-40B4-BE49-F238E27FC236}">
                <a16:creationId xmlns:a16="http://schemas.microsoft.com/office/drawing/2014/main" id="{76287D9E-71C6-5193-AFF5-A511A34135F8}"/>
              </a:ext>
            </a:extLst>
          </p:cNvPr>
          <p:cNvPicPr>
            <a:picLocks noChangeAspect="1"/>
          </p:cNvPicPr>
          <p:nvPr/>
        </p:nvPicPr>
        <p:blipFill>
          <a:blip r:embed="rId3"/>
          <a:stretch>
            <a:fillRect/>
          </a:stretch>
        </p:blipFill>
        <p:spPr>
          <a:xfrm>
            <a:off x="1282743" y="1632851"/>
            <a:ext cx="8287907" cy="4906060"/>
          </a:xfrm>
          <a:prstGeom prst="rect">
            <a:avLst/>
          </a:prstGeom>
        </p:spPr>
      </p:pic>
    </p:spTree>
    <p:extLst>
      <p:ext uri="{BB962C8B-B14F-4D97-AF65-F5344CB8AC3E}">
        <p14:creationId xmlns:p14="http://schemas.microsoft.com/office/powerpoint/2010/main" val="787200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21055C-5E33-5D21-2A6E-21827FA88ED3}"/>
              </a:ext>
            </a:extLst>
          </p:cNvPr>
          <p:cNvSpPr>
            <a:spLocks noGrp="1"/>
          </p:cNvSpPr>
          <p:nvPr>
            <p:ph type="title"/>
          </p:nvPr>
        </p:nvSpPr>
        <p:spPr>
          <a:xfrm>
            <a:off x="1025237" y="84562"/>
            <a:ext cx="10797308" cy="1917700"/>
          </a:xfrm>
        </p:spPr>
        <p:txBody>
          <a:bodyPr>
            <a:normAutofit/>
          </a:bodyPr>
          <a:lstStyle/>
          <a:p>
            <a:r>
              <a:rPr lang="en-US" sz="4800" b="1" dirty="0"/>
              <a:t>Evaluation Metrics men’s Team</a:t>
            </a:r>
          </a:p>
        </p:txBody>
      </p:sp>
      <p:sp>
        <p:nvSpPr>
          <p:cNvPr id="5" name="Slide Number Placeholder 4">
            <a:extLst>
              <a:ext uri="{FF2B5EF4-FFF2-40B4-BE49-F238E27FC236}">
                <a16:creationId xmlns:a16="http://schemas.microsoft.com/office/drawing/2014/main" id="{E74B0ADB-527F-A58C-9372-D8502ED6F918}"/>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14</a:t>
            </a:fld>
            <a:endParaRPr lang="en-US" dirty="0"/>
          </a:p>
        </p:txBody>
      </p:sp>
      <p:pic>
        <p:nvPicPr>
          <p:cNvPr id="11" name="Picture 10" descr="A graph of a graph of a graph&#10;&#10;Description automatically generated with medium confidence">
            <a:extLst>
              <a:ext uri="{FF2B5EF4-FFF2-40B4-BE49-F238E27FC236}">
                <a16:creationId xmlns:a16="http://schemas.microsoft.com/office/drawing/2014/main" id="{B0F0FCD1-ECB5-0823-4555-6B470F30FE5D}"/>
              </a:ext>
            </a:extLst>
          </p:cNvPr>
          <p:cNvPicPr>
            <a:picLocks noChangeAspect="1"/>
          </p:cNvPicPr>
          <p:nvPr/>
        </p:nvPicPr>
        <p:blipFill>
          <a:blip r:embed="rId3"/>
          <a:stretch>
            <a:fillRect/>
          </a:stretch>
        </p:blipFill>
        <p:spPr>
          <a:xfrm>
            <a:off x="1301388" y="1463660"/>
            <a:ext cx="9338184" cy="5031407"/>
          </a:xfrm>
          <a:prstGeom prst="rect">
            <a:avLst/>
          </a:prstGeom>
        </p:spPr>
      </p:pic>
    </p:spTree>
    <p:extLst>
      <p:ext uri="{BB962C8B-B14F-4D97-AF65-F5344CB8AC3E}">
        <p14:creationId xmlns:p14="http://schemas.microsoft.com/office/powerpoint/2010/main" val="2770986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21055C-5E33-5D21-2A6E-21827FA88ED3}"/>
              </a:ext>
            </a:extLst>
          </p:cNvPr>
          <p:cNvSpPr>
            <a:spLocks noGrp="1"/>
          </p:cNvSpPr>
          <p:nvPr>
            <p:ph type="title"/>
          </p:nvPr>
        </p:nvSpPr>
        <p:spPr>
          <a:xfrm>
            <a:off x="794327" y="84562"/>
            <a:ext cx="11573164" cy="1917700"/>
          </a:xfrm>
        </p:spPr>
        <p:txBody>
          <a:bodyPr>
            <a:normAutofit/>
          </a:bodyPr>
          <a:lstStyle/>
          <a:p>
            <a:r>
              <a:rPr lang="en-US" sz="4800" b="1" dirty="0"/>
              <a:t>Evaluation Metrics women’s Team</a:t>
            </a:r>
          </a:p>
        </p:txBody>
      </p:sp>
      <p:sp>
        <p:nvSpPr>
          <p:cNvPr id="5" name="Slide Number Placeholder 4">
            <a:extLst>
              <a:ext uri="{FF2B5EF4-FFF2-40B4-BE49-F238E27FC236}">
                <a16:creationId xmlns:a16="http://schemas.microsoft.com/office/drawing/2014/main" id="{E74B0ADB-527F-A58C-9372-D8502ED6F918}"/>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15</a:t>
            </a:fld>
            <a:endParaRPr lang="en-US" dirty="0"/>
          </a:p>
        </p:txBody>
      </p:sp>
      <p:pic>
        <p:nvPicPr>
          <p:cNvPr id="4" name="Picture 3" descr="A graph of different colored bars&#10;&#10;Description automatically generated with medium confidence">
            <a:extLst>
              <a:ext uri="{FF2B5EF4-FFF2-40B4-BE49-F238E27FC236}">
                <a16:creationId xmlns:a16="http://schemas.microsoft.com/office/drawing/2014/main" id="{4D3B17EF-946A-117B-E286-ED04C0DBC8B4}"/>
              </a:ext>
            </a:extLst>
          </p:cNvPr>
          <p:cNvPicPr>
            <a:picLocks noChangeAspect="1"/>
          </p:cNvPicPr>
          <p:nvPr/>
        </p:nvPicPr>
        <p:blipFill>
          <a:blip r:embed="rId3"/>
          <a:stretch>
            <a:fillRect/>
          </a:stretch>
        </p:blipFill>
        <p:spPr>
          <a:xfrm>
            <a:off x="361564" y="1591950"/>
            <a:ext cx="11468871" cy="4764399"/>
          </a:xfrm>
          <a:prstGeom prst="rect">
            <a:avLst/>
          </a:prstGeom>
        </p:spPr>
      </p:pic>
    </p:spTree>
    <p:extLst>
      <p:ext uri="{BB962C8B-B14F-4D97-AF65-F5344CB8AC3E}">
        <p14:creationId xmlns:p14="http://schemas.microsoft.com/office/powerpoint/2010/main" val="18459163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F2DC2-A4D8-2401-1EF3-0D6DECD525AE}"/>
              </a:ext>
            </a:extLst>
          </p:cNvPr>
          <p:cNvSpPr>
            <a:spLocks noGrp="1"/>
          </p:cNvSpPr>
          <p:nvPr>
            <p:ph type="ctrTitle"/>
          </p:nvPr>
        </p:nvSpPr>
        <p:spPr>
          <a:xfrm>
            <a:off x="6991350" y="487680"/>
            <a:ext cx="4179570" cy="3376691"/>
          </a:xfrm>
        </p:spPr>
        <p:txBody>
          <a:bodyPr anchor="b">
            <a:normAutofit/>
          </a:bodyPr>
          <a:lstStyle/>
          <a:p>
            <a:r>
              <a:rPr lang="en-US" dirty="0"/>
              <a:t>Challenges and Limitations</a:t>
            </a:r>
          </a:p>
        </p:txBody>
      </p:sp>
      <p:pic>
        <p:nvPicPr>
          <p:cNvPr id="8" name="Picture 7" descr="Gymnast's hands on high bar">
            <a:extLst>
              <a:ext uri="{FF2B5EF4-FFF2-40B4-BE49-F238E27FC236}">
                <a16:creationId xmlns:a16="http://schemas.microsoft.com/office/drawing/2014/main" id="{207E44BC-362D-3927-E967-48B1B307DC28}"/>
              </a:ext>
            </a:extLst>
          </p:cNvPr>
          <p:cNvPicPr>
            <a:picLocks noChangeAspect="1"/>
          </p:cNvPicPr>
          <p:nvPr/>
        </p:nvPicPr>
        <p:blipFill rotWithShape="1">
          <a:blip r:embed="rId3"/>
          <a:srcRect l="11072" r="25056"/>
          <a:stretch/>
        </p:blipFill>
        <p:spPr>
          <a:xfrm>
            <a:off x="20" y="-5080"/>
            <a:ext cx="657627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a:noFill/>
        </p:spPr>
      </p:pic>
      <p:sp>
        <p:nvSpPr>
          <p:cNvPr id="4" name="Slide Number Placeholder 3" hidden="1">
            <a:extLst>
              <a:ext uri="{FF2B5EF4-FFF2-40B4-BE49-F238E27FC236}">
                <a16:creationId xmlns:a16="http://schemas.microsoft.com/office/drawing/2014/main" id="{A41182D7-0928-0EDC-9792-6491FC31B1AA}"/>
              </a:ext>
            </a:extLst>
          </p:cNvPr>
          <p:cNvSpPr>
            <a:spLocks noGrp="1"/>
          </p:cNvSpPr>
          <p:nvPr>
            <p:ph type="sldNum" sz="quarter" idx="4294967295"/>
          </p:nvPr>
        </p:nvSpPr>
        <p:spPr>
          <a:xfrm>
            <a:off x="9579428" y="6356350"/>
            <a:ext cx="1774371" cy="365125"/>
          </a:xfrm>
        </p:spPr>
        <p:txBody>
          <a:bodyPr/>
          <a:lstStyle/>
          <a:p>
            <a:pPr>
              <a:spcAft>
                <a:spcPts val="600"/>
              </a:spcAft>
            </a:pPr>
            <a:fld id="{A49DFD55-3C28-40EF-9E31-A92D2E4017FF}" type="slidenum">
              <a:rPr lang="en-US" smtClean="0"/>
              <a:pPr>
                <a:spcAft>
                  <a:spcPts val="600"/>
                </a:spcAft>
              </a:pPr>
              <a:t>16</a:t>
            </a:fld>
            <a:endParaRPr lang="en-US"/>
          </a:p>
        </p:txBody>
      </p:sp>
    </p:spTree>
    <p:extLst>
      <p:ext uri="{BB962C8B-B14F-4D97-AF65-F5344CB8AC3E}">
        <p14:creationId xmlns:p14="http://schemas.microsoft.com/office/powerpoint/2010/main" val="4281870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title"/>
          </p:nvPr>
        </p:nvSpPr>
        <p:spPr>
          <a:xfrm>
            <a:off x="1322318" y="268360"/>
            <a:ext cx="7288282" cy="2121177"/>
          </a:xfrm>
        </p:spPr>
        <p:txBody>
          <a:bodyPr anchor="b">
            <a:normAutofit/>
          </a:bodyPr>
          <a:lstStyle/>
          <a:p>
            <a:r>
              <a:rPr lang="en-US" dirty="0"/>
              <a:t>Future Research</a:t>
            </a:r>
            <a:endParaRPr lang="en-US"/>
          </a:p>
        </p:txBody>
      </p:sp>
      <p:pic>
        <p:nvPicPr>
          <p:cNvPr id="4" name="Picture 3" descr="Close-up of a gymnast's hand on an object&#10;&#10;Description automatically generated">
            <a:extLst>
              <a:ext uri="{FF2B5EF4-FFF2-40B4-BE49-F238E27FC236}">
                <a16:creationId xmlns:a16="http://schemas.microsoft.com/office/drawing/2014/main" id="{EE21DB43-36C0-EB24-0D6C-BF2EF647D212}"/>
              </a:ext>
            </a:extLst>
          </p:cNvPr>
          <p:cNvPicPr>
            <a:picLocks noChangeAspect="1"/>
          </p:cNvPicPr>
          <p:nvPr/>
        </p:nvPicPr>
        <p:blipFill rotWithShape="1">
          <a:blip r:embed="rId3"/>
          <a:srcRect t="3256" r="3" b="26712"/>
          <a:stretch/>
        </p:blipFill>
        <p:spPr>
          <a:xfrm>
            <a:off x="1322388" y="2763078"/>
            <a:ext cx="7288212" cy="3407051"/>
          </a:xfrm>
          <a:prstGeom prst="rect">
            <a:avLst/>
          </a:prstGeom>
          <a:noFill/>
        </p:spPr>
      </p:pic>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17</a:t>
            </a:fld>
            <a:endParaRPr lang="en-US"/>
          </a:p>
        </p:txBody>
      </p:sp>
    </p:spTree>
    <p:extLst>
      <p:ext uri="{BB962C8B-B14F-4D97-AF65-F5344CB8AC3E}">
        <p14:creationId xmlns:p14="http://schemas.microsoft.com/office/powerpoint/2010/main" val="1969787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E87DB-621F-09E1-8686-9B0EF1552FF5}"/>
              </a:ext>
            </a:extLst>
          </p:cNvPr>
          <p:cNvSpPr>
            <a:spLocks noGrp="1"/>
          </p:cNvSpPr>
          <p:nvPr>
            <p:ph type="title"/>
          </p:nvPr>
        </p:nvSpPr>
        <p:spPr>
          <a:xfrm>
            <a:off x="1333500" y="1020445"/>
            <a:ext cx="2895600" cy="1325563"/>
          </a:xfrm>
        </p:spPr>
        <p:txBody>
          <a:bodyPr anchor="b">
            <a:normAutofit/>
          </a:bodyPr>
          <a:lstStyle/>
          <a:p>
            <a:r>
              <a:rPr lang="en-US" dirty="0"/>
              <a:t>Conclusion</a:t>
            </a:r>
          </a:p>
        </p:txBody>
      </p:sp>
      <p:sp>
        <p:nvSpPr>
          <p:cNvPr id="4" name="Slide Number Placeholder 3">
            <a:extLst>
              <a:ext uri="{FF2B5EF4-FFF2-40B4-BE49-F238E27FC236}">
                <a16:creationId xmlns:a16="http://schemas.microsoft.com/office/drawing/2014/main" id="{B6D8D7C9-241B-777E-9046-C0AAD325F0E6}"/>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18</a:t>
            </a:fld>
            <a:endParaRPr lang="en-US"/>
          </a:p>
        </p:txBody>
      </p:sp>
    </p:spTree>
    <p:extLst>
      <p:ext uri="{BB962C8B-B14F-4D97-AF65-F5344CB8AC3E}">
        <p14:creationId xmlns:p14="http://schemas.microsoft.com/office/powerpoint/2010/main" val="1155565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22318" y="268360"/>
            <a:ext cx="9051032" cy="1050485"/>
          </a:xfrm>
        </p:spPr>
        <p:txBody>
          <a:bodyPr>
            <a:normAutofit fontScale="90000"/>
          </a:bodyPr>
          <a:lstStyle/>
          <a:p>
            <a:r>
              <a:rPr lang="en-US" sz="3600" dirty="0"/>
              <a:t>Brief overview of the research goal</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sz="half" idx="2"/>
          </p:nvPr>
        </p:nvSpPr>
        <p:spPr>
          <a:xfrm>
            <a:off x="688520" y="3083859"/>
            <a:ext cx="10318627" cy="3272490"/>
          </a:xfrm>
        </p:spPr>
        <p:txBody>
          <a:bodyPr>
            <a:normAutofit/>
          </a:bodyPr>
          <a:lstStyle/>
          <a:p>
            <a:r>
              <a:rPr lang="en-US" sz="2800" dirty="0"/>
              <a:t>Selecting the optimal Men's and Women's USA Olympic Artistic Gymnastics teams for the 2024 Olympics.</a:t>
            </a:r>
          </a:p>
          <a:p>
            <a:endParaRPr lang="en-US" sz="2800" dirty="0"/>
          </a:p>
        </p:txBody>
      </p:sp>
      <p:sp>
        <p:nvSpPr>
          <p:cNvPr id="5" name="Slide Number Placeholder 5">
            <a:extLst>
              <a:ext uri="{FF2B5EF4-FFF2-40B4-BE49-F238E27FC236}">
                <a16:creationId xmlns:a16="http://schemas.microsoft.com/office/drawing/2014/main" id="{B02A8827-B1A1-2D2F-D6DD-E886B886C43E}"/>
              </a:ext>
            </a:extLst>
          </p:cNvPr>
          <p:cNvSpPr>
            <a:spLocks noGrp="1"/>
          </p:cNvSpPr>
          <p:nvPr>
            <p:ph type="sldNum" sz="quarter" idx="12"/>
          </p:nvPr>
        </p:nvSpPr>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1713219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8DBD1-DB29-D44F-FD5A-3071BB37EF37}"/>
              </a:ext>
            </a:extLst>
          </p:cNvPr>
          <p:cNvSpPr>
            <a:spLocks noGrp="1"/>
          </p:cNvSpPr>
          <p:nvPr>
            <p:ph type="title"/>
          </p:nvPr>
        </p:nvSpPr>
        <p:spPr>
          <a:xfrm>
            <a:off x="1333500" y="1020445"/>
            <a:ext cx="2895600" cy="1325563"/>
          </a:xfrm>
        </p:spPr>
        <p:txBody>
          <a:bodyPr anchor="b">
            <a:normAutofit/>
          </a:bodyPr>
          <a:lstStyle/>
          <a:p>
            <a:r>
              <a:rPr lang="en-US" dirty="0"/>
              <a:t>Research Objectives</a:t>
            </a:r>
          </a:p>
        </p:txBody>
      </p:sp>
      <p:pic>
        <p:nvPicPr>
          <p:cNvPr id="4" name="Picture 3" descr="A white figure with a graphic design&#10;&#10;Description automatically generated with medium confidence">
            <a:extLst>
              <a:ext uri="{FF2B5EF4-FFF2-40B4-BE49-F238E27FC236}">
                <a16:creationId xmlns:a16="http://schemas.microsoft.com/office/drawing/2014/main" id="{704D2636-56B8-FF30-0B07-EAA34C6502DC}"/>
              </a:ext>
            </a:extLst>
          </p:cNvPr>
          <p:cNvPicPr>
            <a:picLocks noChangeAspect="1"/>
          </p:cNvPicPr>
          <p:nvPr/>
        </p:nvPicPr>
        <p:blipFill>
          <a:blip r:embed="rId3"/>
          <a:stretch>
            <a:fillRect/>
          </a:stretch>
        </p:blipFill>
        <p:spPr>
          <a:xfrm>
            <a:off x="1333500" y="2933398"/>
            <a:ext cx="2895600" cy="2750819"/>
          </a:xfrm>
          <a:prstGeom prst="rect">
            <a:avLst/>
          </a:prstGeom>
          <a:noFill/>
        </p:spPr>
      </p:pic>
      <p:sp>
        <p:nvSpPr>
          <p:cNvPr id="13" name="Slide Number Placeholder 3">
            <a:extLst>
              <a:ext uri="{FF2B5EF4-FFF2-40B4-BE49-F238E27FC236}">
                <a16:creationId xmlns:a16="http://schemas.microsoft.com/office/drawing/2014/main" id="{14839B2B-E6FA-919D-9D15-D5478305FC7C}"/>
              </a:ext>
            </a:extLst>
          </p:cNvPr>
          <p:cNvSpPr>
            <a:spLocks noGrp="1"/>
          </p:cNvSpPr>
          <p:nvPr>
            <p:ph type="sldNum" sz="quarter" idx="12"/>
          </p:nvPr>
        </p:nvSpPr>
        <p:spPr>
          <a:xfrm>
            <a:off x="10373350" y="6356349"/>
            <a:ext cx="987552" cy="365125"/>
          </a:xfrm>
        </p:spPr>
        <p:txBody>
          <a:bodyPr/>
          <a:lstStyle/>
          <a:p>
            <a:pPr>
              <a:spcAft>
                <a:spcPts val="600"/>
              </a:spcAft>
            </a:pPr>
            <a:fld id="{A49DFD55-3C28-40EF-9E31-A92D2E4017FF}" type="slidenum">
              <a:rPr lang="en-US" smtClean="0"/>
              <a:pPr>
                <a:spcAft>
                  <a:spcPts val="600"/>
                </a:spcAft>
              </a:pPr>
              <a:t>3</a:t>
            </a:fld>
            <a:endParaRPr lang="en-US"/>
          </a:p>
        </p:txBody>
      </p:sp>
    </p:spTree>
    <p:extLst>
      <p:ext uri="{BB962C8B-B14F-4D97-AF65-F5344CB8AC3E}">
        <p14:creationId xmlns:p14="http://schemas.microsoft.com/office/powerpoint/2010/main" val="608796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AFA5E-469B-2BFC-9D4E-BD1EC6E48CA0}"/>
              </a:ext>
            </a:extLst>
          </p:cNvPr>
          <p:cNvSpPr>
            <a:spLocks noGrp="1"/>
          </p:cNvSpPr>
          <p:nvPr>
            <p:ph type="ctrTitle"/>
          </p:nvPr>
        </p:nvSpPr>
        <p:spPr>
          <a:xfrm>
            <a:off x="6991350" y="487680"/>
            <a:ext cx="5704742" cy="3376691"/>
          </a:xfrm>
        </p:spPr>
        <p:txBody>
          <a:bodyPr/>
          <a:lstStyle/>
          <a:p>
            <a:r>
              <a:rPr lang="en-US" sz="4800" dirty="0"/>
              <a:t>Data Sources</a:t>
            </a:r>
          </a:p>
        </p:txBody>
      </p:sp>
      <p:pic>
        <p:nvPicPr>
          <p:cNvPr id="16" name="Picture Placeholder 15" descr="Gymnast's hands on high bar">
            <a:extLst>
              <a:ext uri="{FF2B5EF4-FFF2-40B4-BE49-F238E27FC236}">
                <a16:creationId xmlns:a16="http://schemas.microsoft.com/office/drawing/2014/main" id="{448EF356-1822-E2AE-2794-322870D4C222}"/>
              </a:ext>
            </a:extLst>
          </p:cNvPr>
          <p:cNvPicPr>
            <a:picLocks noGrp="1" noChangeAspect="1"/>
          </p:cNvPicPr>
          <p:nvPr>
            <p:ph type="pic" sz="quarter" idx="10"/>
          </p:nvPr>
        </p:nvPicPr>
        <p:blipFill>
          <a:blip r:embed="rId3"/>
          <a:srcRect l="18112" r="18112"/>
          <a:stretch/>
        </p:blipFill>
        <p:spPr>
          <a:xfrm>
            <a:off x="0" y="-5080"/>
            <a:ext cx="6576291" cy="6872605"/>
          </a:xfrm>
        </p:spPr>
      </p:pic>
      <p:cxnSp>
        <p:nvCxnSpPr>
          <p:cNvPr id="21" name="Straight Connector 20">
            <a:extLst>
              <a:ext uri="{FF2B5EF4-FFF2-40B4-BE49-F238E27FC236}">
                <a16:creationId xmlns:a16="http://schemas.microsoft.com/office/drawing/2014/main" id="{944268F6-A361-9907-F87F-9C4377ECAE6D}"/>
              </a:ext>
              <a:ext uri="{C183D7F6-B498-43B3-948B-1728B52AA6E4}">
                <adec:decorative xmlns:adec="http://schemas.microsoft.com/office/drawing/2017/decorative" val="1"/>
              </a:ext>
            </a:extLst>
          </p:cNvPr>
          <p:cNvCxnSpPr>
            <a:cxnSpLocks/>
          </p:cNvCxnSpPr>
          <p:nvPr/>
        </p:nvCxnSpPr>
        <p:spPr>
          <a:xfrm flipH="1" flipV="1">
            <a:off x="0" y="254643"/>
            <a:ext cx="6096000" cy="8557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1459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22318" y="268361"/>
            <a:ext cx="7288282" cy="1736286"/>
          </a:xfrm>
        </p:spPr>
        <p:txBody>
          <a:bodyPr>
            <a:normAutofit/>
          </a:bodyPr>
          <a:lstStyle/>
          <a:p>
            <a:r>
              <a:rPr lang="en-US" sz="5400" dirty="0"/>
              <a:t>Data Preprocessing</a:t>
            </a:r>
          </a:p>
        </p:txBody>
      </p:sp>
      <p:sp>
        <p:nvSpPr>
          <p:cNvPr id="14" name="Slide Number Placeholder 5">
            <a:extLst>
              <a:ext uri="{FF2B5EF4-FFF2-40B4-BE49-F238E27FC236}">
                <a16:creationId xmlns:a16="http://schemas.microsoft.com/office/drawing/2014/main" id="{ECE635A2-70B8-3EAB-6A18-952B02EBAA1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5</a:t>
            </a:fld>
            <a:endParaRPr lang="en-US" dirty="0"/>
          </a:p>
        </p:txBody>
      </p:sp>
      <p:sp>
        <p:nvSpPr>
          <p:cNvPr id="5" name="Rectangle 2">
            <a:extLst>
              <a:ext uri="{FF2B5EF4-FFF2-40B4-BE49-F238E27FC236}">
                <a16:creationId xmlns:a16="http://schemas.microsoft.com/office/drawing/2014/main" id="{8C831F26-AC51-0122-5843-1A1EC8E6EE1A}"/>
              </a:ext>
            </a:extLst>
          </p:cNvPr>
          <p:cNvSpPr>
            <a:spLocks noGrp="1" noChangeArrowheads="1"/>
          </p:cNvSpPr>
          <p:nvPr>
            <p:ph sz="half" idx="2"/>
          </p:nvPr>
        </p:nvSpPr>
        <p:spPr bwMode="auto">
          <a:xfrm>
            <a:off x="1322318" y="2882931"/>
            <a:ext cx="8420965"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chemeClr val="tx1"/>
                </a:solidFill>
                <a:effectLst/>
                <a:latin typeface="Arial" panose="020B0604020202020204" pitchFamily="34" charset="0"/>
              </a:rPr>
              <a:t>Steps in data cleaning and integration.</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2400" b="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chemeClr val="tx1"/>
                </a:solidFill>
                <a:effectLst/>
                <a:latin typeface="Arial" panose="020B0604020202020204" pitchFamily="34" charset="0"/>
              </a:rPr>
              <a:t>Challenges faced with data imbalances and strategies for robust modeling. </a:t>
            </a:r>
          </a:p>
        </p:txBody>
      </p:sp>
    </p:spTree>
    <p:extLst>
      <p:ext uri="{BB962C8B-B14F-4D97-AF65-F5344CB8AC3E}">
        <p14:creationId xmlns:p14="http://schemas.microsoft.com/office/powerpoint/2010/main" val="3571516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C97BE-403B-122E-90D1-2788978A0B6F}"/>
              </a:ext>
            </a:extLst>
          </p:cNvPr>
          <p:cNvSpPr>
            <a:spLocks noGrp="1"/>
          </p:cNvSpPr>
          <p:nvPr>
            <p:ph type="title"/>
          </p:nvPr>
        </p:nvSpPr>
        <p:spPr>
          <a:xfrm>
            <a:off x="1322318" y="268361"/>
            <a:ext cx="7288282" cy="723532"/>
          </a:xfrm>
        </p:spPr>
        <p:txBody>
          <a:bodyPr anchor="ctr">
            <a:normAutofit/>
          </a:bodyPr>
          <a:lstStyle/>
          <a:p>
            <a:r>
              <a:rPr lang="en-US" sz="3600" dirty="0"/>
              <a:t>Methodology Overview</a:t>
            </a:r>
          </a:p>
        </p:txBody>
      </p:sp>
      <p:sp>
        <p:nvSpPr>
          <p:cNvPr id="3" name="TextBox 2">
            <a:extLst>
              <a:ext uri="{FF2B5EF4-FFF2-40B4-BE49-F238E27FC236}">
                <a16:creationId xmlns:a16="http://schemas.microsoft.com/office/drawing/2014/main" id="{57668834-5FE8-55FE-B8BF-A562D5F835A7}"/>
              </a:ext>
            </a:extLst>
          </p:cNvPr>
          <p:cNvSpPr txBox="1"/>
          <p:nvPr/>
        </p:nvSpPr>
        <p:spPr>
          <a:xfrm>
            <a:off x="681925" y="1580827"/>
            <a:ext cx="5414075" cy="5140647"/>
          </a:xfrm>
          <a:prstGeom prst="rect">
            <a:avLst/>
          </a:prstGeom>
        </p:spPr>
        <p:txBody>
          <a:bodyPr vert="horz" lIns="91440" tIns="45720" rIns="91440" bIns="45720" rtlCol="0">
            <a:normAutofit fontScale="92500" lnSpcReduction="10000"/>
          </a:bodyPr>
          <a:lstStyle/>
          <a:p>
            <a:pPr>
              <a:spcBef>
                <a:spcPts val="1000"/>
              </a:spcBef>
            </a:pPr>
            <a:r>
              <a:rPr lang="en-US" sz="2400" b="1" kern="1200" spc="50" baseline="0" dirty="0"/>
              <a:t>Individual</a:t>
            </a:r>
          </a:p>
          <a:p>
            <a:pPr marL="285750" indent="-285750">
              <a:spcBef>
                <a:spcPts val="1000"/>
              </a:spcBef>
              <a:buFont typeface="Arial" panose="020B0604020202020204" pitchFamily="34" charset="0"/>
              <a:buChar char="•"/>
            </a:pPr>
            <a:r>
              <a:rPr lang="en-US" sz="2400" b="1" kern="1200" spc="50" baseline="0" dirty="0"/>
              <a:t>Models</a:t>
            </a:r>
          </a:p>
          <a:p>
            <a:pPr marL="285750" indent="-285750">
              <a:spcBef>
                <a:spcPts val="1000"/>
              </a:spcBef>
              <a:buFont typeface="Arial" panose="020B0604020202020204" pitchFamily="34" charset="0"/>
              <a:buChar char="•"/>
            </a:pPr>
            <a:r>
              <a:rPr lang="en-US" sz="2400" b="1" spc="50" dirty="0"/>
              <a:t>Hyperparameter Tuning</a:t>
            </a:r>
          </a:p>
          <a:p>
            <a:pPr marL="285750" indent="-285750">
              <a:spcBef>
                <a:spcPts val="1000"/>
              </a:spcBef>
              <a:buFont typeface="Arial" panose="020B0604020202020204" pitchFamily="34" charset="0"/>
              <a:buChar char="•"/>
            </a:pPr>
            <a:r>
              <a:rPr lang="en-US" sz="2400" b="1" kern="1200" spc="50" baseline="0" dirty="0"/>
              <a:t>Cross-validation Strategies</a:t>
            </a:r>
          </a:p>
          <a:p>
            <a:pPr marL="285750" indent="-285750">
              <a:spcBef>
                <a:spcPts val="1000"/>
              </a:spcBef>
              <a:buFont typeface="Arial" panose="020B0604020202020204" pitchFamily="34" charset="0"/>
              <a:buChar char="•"/>
            </a:pPr>
            <a:r>
              <a:rPr lang="en-US" sz="2400" b="1" spc="50" dirty="0"/>
              <a:t>Base Model</a:t>
            </a:r>
          </a:p>
          <a:p>
            <a:pPr marL="285750" indent="-285750">
              <a:spcBef>
                <a:spcPts val="1000"/>
              </a:spcBef>
              <a:buFont typeface="Arial" panose="020B0604020202020204" pitchFamily="34" charset="0"/>
              <a:buChar char="•"/>
            </a:pPr>
            <a:r>
              <a:rPr lang="en-US" sz="2400" b="1" kern="1200" spc="50" baseline="0" dirty="0"/>
              <a:t>Confusion Matrix</a:t>
            </a:r>
          </a:p>
          <a:p>
            <a:pPr>
              <a:spcBef>
                <a:spcPts val="1000"/>
              </a:spcBef>
            </a:pPr>
            <a:endParaRPr lang="en-US" sz="2400" b="1" kern="1200" spc="50" baseline="0" dirty="0"/>
          </a:p>
          <a:p>
            <a:pPr>
              <a:spcBef>
                <a:spcPts val="1000"/>
              </a:spcBef>
            </a:pPr>
            <a:r>
              <a:rPr lang="en-US" sz="2400" b="1" kern="1200" spc="50" baseline="0" dirty="0"/>
              <a:t>Team</a:t>
            </a:r>
          </a:p>
          <a:p>
            <a:pPr marL="285750" indent="-285750">
              <a:spcBef>
                <a:spcPts val="1000"/>
              </a:spcBef>
              <a:buFont typeface="Arial" panose="020B0604020202020204" pitchFamily="34" charset="0"/>
              <a:buChar char="•"/>
            </a:pPr>
            <a:r>
              <a:rPr lang="en-US" sz="2400" b="1" kern="1200" spc="50" baseline="0" dirty="0"/>
              <a:t>Qualification Round</a:t>
            </a:r>
          </a:p>
          <a:p>
            <a:pPr marL="285750" indent="-285750">
              <a:spcBef>
                <a:spcPts val="1000"/>
              </a:spcBef>
              <a:buFont typeface="Arial" panose="020B0604020202020204" pitchFamily="34" charset="0"/>
              <a:buChar char="•"/>
            </a:pPr>
            <a:r>
              <a:rPr lang="en-US" sz="2400" b="1" spc="50" dirty="0"/>
              <a:t>Men’s Team Selection</a:t>
            </a:r>
          </a:p>
          <a:p>
            <a:pPr marL="285750" indent="-285750">
              <a:spcBef>
                <a:spcPts val="1000"/>
              </a:spcBef>
              <a:buFont typeface="Arial" panose="020B0604020202020204" pitchFamily="34" charset="0"/>
              <a:buChar char="•"/>
            </a:pPr>
            <a:r>
              <a:rPr lang="en-US" sz="2400" b="1" kern="1200" spc="50" baseline="0" dirty="0"/>
              <a:t>Women’s Team Selections</a:t>
            </a:r>
          </a:p>
          <a:p>
            <a:pPr marL="285750" indent="-285750">
              <a:spcBef>
                <a:spcPts val="1000"/>
              </a:spcBef>
              <a:buFont typeface="Arial" panose="020B0604020202020204" pitchFamily="34" charset="0"/>
              <a:buChar char="•"/>
            </a:pPr>
            <a:r>
              <a:rPr lang="en-US" sz="2400" b="1" spc="50" dirty="0"/>
              <a:t>Finals</a:t>
            </a:r>
            <a:endParaRPr lang="en-US" sz="2400" b="1" kern="1200" spc="50" baseline="0" dirty="0"/>
          </a:p>
        </p:txBody>
      </p:sp>
      <p:sp>
        <p:nvSpPr>
          <p:cNvPr id="10" name="Slide Number Placeholder 3">
            <a:extLst>
              <a:ext uri="{FF2B5EF4-FFF2-40B4-BE49-F238E27FC236}">
                <a16:creationId xmlns:a16="http://schemas.microsoft.com/office/drawing/2014/main" id="{FDC7F35C-0483-7F6F-FEBC-E71B5FF8F027}"/>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6</a:t>
            </a:fld>
            <a:endParaRPr lang="en-US"/>
          </a:p>
        </p:txBody>
      </p:sp>
      <p:pic>
        <p:nvPicPr>
          <p:cNvPr id="5" name="Picture 4" descr="A diagram of a team&#10;&#10;Description automatically generated">
            <a:extLst>
              <a:ext uri="{FF2B5EF4-FFF2-40B4-BE49-F238E27FC236}">
                <a16:creationId xmlns:a16="http://schemas.microsoft.com/office/drawing/2014/main" id="{15B05829-F7BC-9775-23B5-1C1F0B6AE963}"/>
              </a:ext>
            </a:extLst>
          </p:cNvPr>
          <p:cNvPicPr>
            <a:picLocks noChangeAspect="1"/>
          </p:cNvPicPr>
          <p:nvPr/>
        </p:nvPicPr>
        <p:blipFill>
          <a:blip r:embed="rId3"/>
          <a:stretch>
            <a:fillRect/>
          </a:stretch>
        </p:blipFill>
        <p:spPr>
          <a:xfrm>
            <a:off x="5899533" y="1466085"/>
            <a:ext cx="6292467" cy="5391915"/>
          </a:xfrm>
          <a:prstGeom prst="rect">
            <a:avLst/>
          </a:prstGeom>
        </p:spPr>
      </p:pic>
    </p:spTree>
    <p:extLst>
      <p:ext uri="{BB962C8B-B14F-4D97-AF65-F5344CB8AC3E}">
        <p14:creationId xmlns:p14="http://schemas.microsoft.com/office/powerpoint/2010/main" val="334696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E2E6A-35EC-1B8E-0FD7-8C67870ACA64}"/>
              </a:ext>
            </a:extLst>
          </p:cNvPr>
          <p:cNvSpPr>
            <a:spLocks noGrp="1"/>
          </p:cNvSpPr>
          <p:nvPr>
            <p:ph type="title"/>
          </p:nvPr>
        </p:nvSpPr>
        <p:spPr>
          <a:xfrm>
            <a:off x="2933700" y="568961"/>
            <a:ext cx="8420100" cy="1780860"/>
          </a:xfrm>
        </p:spPr>
        <p:txBody>
          <a:bodyPr>
            <a:normAutofit/>
          </a:bodyPr>
          <a:lstStyle/>
          <a:p>
            <a:pPr algn="ctr"/>
            <a:r>
              <a:rPr lang="en-US" sz="4400" dirty="0"/>
              <a:t>Individual Apparatus Modeling</a:t>
            </a:r>
          </a:p>
        </p:txBody>
      </p:sp>
      <p:sp>
        <p:nvSpPr>
          <p:cNvPr id="12" name="Text Placeholder 11">
            <a:extLst>
              <a:ext uri="{FF2B5EF4-FFF2-40B4-BE49-F238E27FC236}">
                <a16:creationId xmlns:a16="http://schemas.microsoft.com/office/drawing/2014/main" id="{554B61B9-26F6-B304-92CD-03053DAAF2A8}"/>
              </a:ext>
            </a:extLst>
          </p:cNvPr>
          <p:cNvSpPr>
            <a:spLocks noGrp="1"/>
          </p:cNvSpPr>
          <p:nvPr>
            <p:ph type="body" idx="1"/>
          </p:nvPr>
        </p:nvSpPr>
        <p:spPr>
          <a:xfrm>
            <a:off x="1585347" y="2797254"/>
            <a:ext cx="3924300" cy="464499"/>
          </a:xfrm>
        </p:spPr>
        <p:txBody>
          <a:bodyPr>
            <a:normAutofit lnSpcReduction="10000"/>
          </a:bodyPr>
          <a:lstStyle/>
          <a:p>
            <a:pPr algn="ctr"/>
            <a:r>
              <a:rPr lang="en-US" sz="2800" dirty="0"/>
              <a:t>Models </a:t>
            </a:r>
          </a:p>
          <a:p>
            <a:endParaRPr lang="en-US" dirty="0"/>
          </a:p>
          <a:p>
            <a:endParaRPr lang="en-US" dirty="0"/>
          </a:p>
        </p:txBody>
      </p:sp>
      <p:sp>
        <p:nvSpPr>
          <p:cNvPr id="14" name="Text Placeholder 13">
            <a:extLst>
              <a:ext uri="{FF2B5EF4-FFF2-40B4-BE49-F238E27FC236}">
                <a16:creationId xmlns:a16="http://schemas.microsoft.com/office/drawing/2014/main" id="{CB9F9E8B-42CD-AC26-AFC9-F1F66695693B}"/>
              </a:ext>
            </a:extLst>
          </p:cNvPr>
          <p:cNvSpPr>
            <a:spLocks noGrp="1"/>
          </p:cNvSpPr>
          <p:nvPr>
            <p:ph type="body" sz="quarter" idx="3"/>
          </p:nvPr>
        </p:nvSpPr>
        <p:spPr>
          <a:xfrm>
            <a:off x="6923499" y="2797253"/>
            <a:ext cx="3943627" cy="464499"/>
          </a:xfrm>
        </p:spPr>
        <p:txBody>
          <a:bodyPr>
            <a:normAutofit/>
          </a:bodyPr>
          <a:lstStyle/>
          <a:p>
            <a:pPr algn="ctr"/>
            <a:r>
              <a:rPr lang="en-US" sz="2400" dirty="0"/>
              <a:t>Metrics for Evaluation</a:t>
            </a:r>
          </a:p>
        </p:txBody>
      </p:sp>
      <p:sp>
        <p:nvSpPr>
          <p:cNvPr id="50" name="Content Placeholder 49">
            <a:extLst>
              <a:ext uri="{FF2B5EF4-FFF2-40B4-BE49-F238E27FC236}">
                <a16:creationId xmlns:a16="http://schemas.microsoft.com/office/drawing/2014/main" id="{8F6B2AE9-DDE4-FD99-A235-3B39EEE21481}"/>
              </a:ext>
            </a:extLst>
          </p:cNvPr>
          <p:cNvSpPr>
            <a:spLocks noGrp="1"/>
          </p:cNvSpPr>
          <p:nvPr>
            <p:ph sz="half" idx="14"/>
          </p:nvPr>
        </p:nvSpPr>
        <p:spPr>
          <a:xfrm>
            <a:off x="7410172" y="3428997"/>
            <a:ext cx="3943627" cy="3056861"/>
          </a:xfrm>
        </p:spPr>
        <p:txBody>
          <a:bodyPr>
            <a:normAutofit/>
          </a:bodyPr>
          <a:lstStyle/>
          <a:p>
            <a:pPr lvl="1"/>
            <a:r>
              <a:rPr lang="en-US" b="1" dirty="0"/>
              <a:t>Accuracy</a:t>
            </a:r>
          </a:p>
          <a:p>
            <a:pPr lvl="1"/>
            <a:r>
              <a:rPr lang="en-US" b="1" dirty="0"/>
              <a:t>Precision</a:t>
            </a:r>
          </a:p>
          <a:p>
            <a:pPr lvl="1"/>
            <a:r>
              <a:rPr lang="en-US" b="1" dirty="0"/>
              <a:t>Recall</a:t>
            </a:r>
          </a:p>
          <a:p>
            <a:pPr lvl="1"/>
            <a:r>
              <a:rPr lang="en-US" b="1" dirty="0"/>
              <a:t>F1-Score, </a:t>
            </a:r>
          </a:p>
          <a:p>
            <a:pPr lvl="1"/>
            <a:r>
              <a:rPr lang="en-US" b="1" dirty="0"/>
              <a:t>F2-Score</a:t>
            </a:r>
          </a:p>
        </p:txBody>
      </p:sp>
      <p:sp>
        <p:nvSpPr>
          <p:cNvPr id="8" name="Slide Number Placeholder 7">
            <a:extLst>
              <a:ext uri="{FF2B5EF4-FFF2-40B4-BE49-F238E27FC236}">
                <a16:creationId xmlns:a16="http://schemas.microsoft.com/office/drawing/2014/main" id="{8F44A959-C2BB-9170-C99C-1A2EDB71B994}"/>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7</a:t>
            </a:fld>
            <a:endParaRPr lang="en-US" dirty="0"/>
          </a:p>
        </p:txBody>
      </p:sp>
      <p:sp>
        <p:nvSpPr>
          <p:cNvPr id="4" name="Content Placeholder 3">
            <a:extLst>
              <a:ext uri="{FF2B5EF4-FFF2-40B4-BE49-F238E27FC236}">
                <a16:creationId xmlns:a16="http://schemas.microsoft.com/office/drawing/2014/main" id="{1114A5ED-78DF-C0EE-600E-161D416890C8}"/>
              </a:ext>
            </a:extLst>
          </p:cNvPr>
          <p:cNvSpPr>
            <a:spLocks noGrp="1"/>
          </p:cNvSpPr>
          <p:nvPr>
            <p:ph sz="half" idx="13"/>
          </p:nvPr>
        </p:nvSpPr>
        <p:spPr>
          <a:xfrm>
            <a:off x="2203571" y="3428998"/>
            <a:ext cx="3943627" cy="3056860"/>
          </a:xfrm>
        </p:spPr>
        <p:txBody>
          <a:bodyPr/>
          <a:lstStyle/>
          <a:p>
            <a:pPr marL="285750" indent="-285750">
              <a:buFont typeface="Arial" panose="020B0604020202020204" pitchFamily="34" charset="0"/>
              <a:buChar char="•"/>
            </a:pPr>
            <a:r>
              <a:rPr lang="en-US" b="1" dirty="0"/>
              <a:t>Random Forest Classifier</a:t>
            </a:r>
          </a:p>
          <a:p>
            <a:pPr marL="285750" indent="-285750">
              <a:buFont typeface="Arial" panose="020B0604020202020204" pitchFamily="34" charset="0"/>
              <a:buChar char="•"/>
            </a:pPr>
            <a:r>
              <a:rPr lang="en-US" b="1" dirty="0"/>
              <a:t>AdaBoost Classifier</a:t>
            </a:r>
          </a:p>
          <a:p>
            <a:pPr marL="285750" indent="-285750">
              <a:buFont typeface="Arial" panose="020B0604020202020204" pitchFamily="34" charset="0"/>
              <a:buChar char="•"/>
            </a:pPr>
            <a:r>
              <a:rPr lang="en-US" b="1" dirty="0"/>
              <a:t>Support Vector Classifier (SVC)</a:t>
            </a:r>
          </a:p>
          <a:p>
            <a:pPr marL="285750" indent="-285750">
              <a:buFont typeface="Arial" panose="020B0604020202020204" pitchFamily="34" charset="0"/>
              <a:buChar char="•"/>
            </a:pPr>
            <a:r>
              <a:rPr lang="en-US" b="1" dirty="0"/>
              <a:t>K-Neighbors Classifier</a:t>
            </a:r>
          </a:p>
          <a:p>
            <a:pPr marL="285750" indent="-285750">
              <a:buFont typeface="Arial" panose="020B0604020202020204" pitchFamily="34" charset="0"/>
              <a:buChar char="•"/>
            </a:pPr>
            <a:r>
              <a:rPr lang="en-US" b="1" dirty="0"/>
              <a:t>Decision Tree Classifier</a:t>
            </a:r>
          </a:p>
          <a:p>
            <a:pPr marL="285750" indent="-285750">
              <a:buFont typeface="Arial" panose="020B0604020202020204" pitchFamily="34" charset="0"/>
              <a:buChar char="•"/>
            </a:pPr>
            <a:r>
              <a:rPr lang="en-US" b="1" dirty="0"/>
              <a:t>Gaussian Naïve Bayes</a:t>
            </a:r>
          </a:p>
          <a:p>
            <a:pPr marL="285750" indent="-285750">
              <a:buFont typeface="Arial" panose="020B0604020202020204" pitchFamily="34" charset="0"/>
              <a:buChar char="•"/>
            </a:pPr>
            <a:r>
              <a:rPr lang="en-US" b="1" dirty="0"/>
              <a:t>Neural Networks</a:t>
            </a:r>
            <a:endParaRPr lang="en-US" dirty="0"/>
          </a:p>
        </p:txBody>
      </p:sp>
    </p:spTree>
    <p:extLst>
      <p:ext uri="{BB962C8B-B14F-4D97-AF65-F5344CB8AC3E}">
        <p14:creationId xmlns:p14="http://schemas.microsoft.com/office/powerpoint/2010/main" val="103458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794327" y="558801"/>
            <a:ext cx="10500101" cy="1234830"/>
          </a:xfrm>
        </p:spPr>
        <p:txBody>
          <a:bodyPr>
            <a:normAutofit fontScale="90000"/>
          </a:bodyPr>
          <a:lstStyle/>
          <a:p>
            <a:r>
              <a:rPr lang="en-US" sz="5400" b="1" dirty="0"/>
              <a:t>Team Selection Strategy Men's</a:t>
            </a:r>
          </a:p>
        </p:txBody>
      </p:sp>
      <p:sp>
        <p:nvSpPr>
          <p:cNvPr id="15" name="Text Placeholder 14">
            <a:extLst>
              <a:ext uri="{FF2B5EF4-FFF2-40B4-BE49-F238E27FC236}">
                <a16:creationId xmlns:a16="http://schemas.microsoft.com/office/drawing/2014/main" id="{A536BD54-EFA1-25A2-9F04-4F22C36E2A5D}"/>
              </a:ext>
            </a:extLst>
          </p:cNvPr>
          <p:cNvSpPr>
            <a:spLocks noGrp="1"/>
          </p:cNvSpPr>
          <p:nvPr>
            <p:ph type="body" idx="10"/>
          </p:nvPr>
        </p:nvSpPr>
        <p:spPr>
          <a:xfrm>
            <a:off x="2052735" y="2127380"/>
            <a:ext cx="4646645" cy="634481"/>
          </a:xfrm>
        </p:spPr>
        <p:txBody>
          <a:bodyPr>
            <a:normAutofit/>
          </a:bodyPr>
          <a:lstStyle/>
          <a:p>
            <a:r>
              <a:rPr lang="en-US" sz="3200" dirty="0"/>
              <a:t>Algorithms</a:t>
            </a:r>
            <a:r>
              <a:rPr lang="en-US" sz="1400" dirty="0"/>
              <a:t> </a:t>
            </a:r>
          </a:p>
        </p:txBody>
      </p:sp>
      <p:sp>
        <p:nvSpPr>
          <p:cNvPr id="14" name="Content Placeholder 13">
            <a:extLst>
              <a:ext uri="{FF2B5EF4-FFF2-40B4-BE49-F238E27FC236}">
                <a16:creationId xmlns:a16="http://schemas.microsoft.com/office/drawing/2014/main" id="{5112969F-EB84-49D5-7100-1FB28870FB30}"/>
              </a:ext>
            </a:extLst>
          </p:cNvPr>
          <p:cNvSpPr>
            <a:spLocks noGrp="1"/>
          </p:cNvSpPr>
          <p:nvPr>
            <p:ph sz="half" idx="14"/>
          </p:nvPr>
        </p:nvSpPr>
        <p:spPr>
          <a:xfrm>
            <a:off x="2052735" y="2815344"/>
            <a:ext cx="5506720" cy="3031489"/>
          </a:xfrm>
        </p:spPr>
        <p:txBody>
          <a:bodyPr>
            <a:normAutofit/>
          </a:bodyPr>
          <a:lstStyle/>
          <a:p>
            <a:pPr lvl="1"/>
            <a:r>
              <a:rPr lang="en-US" sz="2400" dirty="0"/>
              <a:t>Tabu Search</a:t>
            </a:r>
          </a:p>
          <a:p>
            <a:pPr lvl="1"/>
            <a:r>
              <a:rPr lang="en-US" sz="2400" dirty="0"/>
              <a:t>Randomized Heuristic</a:t>
            </a:r>
          </a:p>
          <a:p>
            <a:pPr lvl="1"/>
            <a:r>
              <a:rPr lang="en-US" sz="2400" dirty="0"/>
              <a:t>Variable Neighborhood Search (VNS</a:t>
            </a:r>
            <a:r>
              <a:rPr lang="en-US" dirty="0"/>
              <a:t>)</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8</a:t>
            </a:fld>
            <a:endParaRPr lang="en-US" dirty="0"/>
          </a:p>
        </p:txBody>
      </p:sp>
    </p:spTree>
    <p:extLst>
      <p:ext uri="{BB962C8B-B14F-4D97-AF65-F5344CB8AC3E}">
        <p14:creationId xmlns:p14="http://schemas.microsoft.com/office/powerpoint/2010/main" val="636929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304801" y="558801"/>
            <a:ext cx="11610108" cy="1234830"/>
          </a:xfrm>
        </p:spPr>
        <p:txBody>
          <a:bodyPr>
            <a:normAutofit fontScale="90000"/>
          </a:bodyPr>
          <a:lstStyle/>
          <a:p>
            <a:r>
              <a:rPr lang="en-US" sz="5400" b="1" dirty="0"/>
              <a:t>Team Selection Strategy women's</a:t>
            </a:r>
          </a:p>
        </p:txBody>
      </p:sp>
      <p:sp>
        <p:nvSpPr>
          <p:cNvPr id="15" name="Text Placeholder 14">
            <a:extLst>
              <a:ext uri="{FF2B5EF4-FFF2-40B4-BE49-F238E27FC236}">
                <a16:creationId xmlns:a16="http://schemas.microsoft.com/office/drawing/2014/main" id="{A536BD54-EFA1-25A2-9F04-4F22C36E2A5D}"/>
              </a:ext>
            </a:extLst>
          </p:cNvPr>
          <p:cNvSpPr>
            <a:spLocks noGrp="1"/>
          </p:cNvSpPr>
          <p:nvPr>
            <p:ph type="body" idx="10"/>
          </p:nvPr>
        </p:nvSpPr>
        <p:spPr>
          <a:xfrm>
            <a:off x="2052735" y="2127380"/>
            <a:ext cx="4646645" cy="634481"/>
          </a:xfrm>
        </p:spPr>
        <p:txBody>
          <a:bodyPr>
            <a:normAutofit/>
          </a:bodyPr>
          <a:lstStyle/>
          <a:p>
            <a:r>
              <a:rPr lang="en-US" sz="3200" dirty="0"/>
              <a:t>Algorithms</a:t>
            </a:r>
            <a:r>
              <a:rPr lang="en-US" sz="1400" dirty="0"/>
              <a:t> </a:t>
            </a:r>
          </a:p>
        </p:txBody>
      </p:sp>
      <p:sp>
        <p:nvSpPr>
          <p:cNvPr id="14" name="Content Placeholder 13">
            <a:extLst>
              <a:ext uri="{FF2B5EF4-FFF2-40B4-BE49-F238E27FC236}">
                <a16:creationId xmlns:a16="http://schemas.microsoft.com/office/drawing/2014/main" id="{5112969F-EB84-49D5-7100-1FB28870FB30}"/>
              </a:ext>
            </a:extLst>
          </p:cNvPr>
          <p:cNvSpPr>
            <a:spLocks noGrp="1"/>
          </p:cNvSpPr>
          <p:nvPr>
            <p:ph sz="half" idx="14"/>
          </p:nvPr>
        </p:nvSpPr>
        <p:spPr>
          <a:xfrm>
            <a:off x="2052735" y="3095610"/>
            <a:ext cx="5506720" cy="2751223"/>
          </a:xfrm>
        </p:spPr>
        <p:txBody>
          <a:bodyPr>
            <a:normAutofit/>
          </a:bodyPr>
          <a:lstStyle/>
          <a:p>
            <a:pPr lvl="1"/>
            <a:r>
              <a:rPr lang="en-US" sz="2400" dirty="0"/>
              <a:t>Tabu Search</a:t>
            </a:r>
          </a:p>
          <a:p>
            <a:pPr lvl="1"/>
            <a:r>
              <a:rPr lang="en-US" sz="2400" dirty="0"/>
              <a:t>Randomized Heuristic</a:t>
            </a:r>
          </a:p>
          <a:p>
            <a:pPr lvl="1"/>
            <a:r>
              <a:rPr lang="en-US" sz="2400" dirty="0"/>
              <a:t>Variable Neighborhood Search (VNS</a:t>
            </a:r>
            <a:r>
              <a:rPr lang="en-US" dirty="0"/>
              <a:t>)</a:t>
            </a:r>
          </a:p>
          <a:p>
            <a:pPr lvl="1"/>
            <a:r>
              <a:rPr lang="en-US" sz="2400" dirty="0"/>
              <a:t>Brute Force</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9</a:t>
            </a:fld>
            <a:endParaRPr lang="en-US" dirty="0"/>
          </a:p>
        </p:txBody>
      </p:sp>
    </p:spTree>
    <p:extLst>
      <p:ext uri="{BB962C8B-B14F-4D97-AF65-F5344CB8AC3E}">
        <p14:creationId xmlns:p14="http://schemas.microsoft.com/office/powerpoint/2010/main" val="2638404943"/>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EDE3176-A15D-46A3-BDDB-64A0D73632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ABF691C-888B-4061-8A6F-D5CE84A0254B}">
  <ds:schemaRefs>
    <ds:schemaRef ds:uri="http://schemas.microsoft.com/sharepoint/v3/contenttype/forms"/>
  </ds:schemaRefs>
</ds:datastoreItem>
</file>

<file path=customXml/itemProps3.xml><?xml version="1.0" encoding="utf-8"?>
<ds:datastoreItem xmlns:ds="http://schemas.openxmlformats.org/officeDocument/2006/customXml" ds:itemID="{49168DCE-134F-4610-A6AA-88CEBE8D71D2}">
  <ds:schemaRefs>
    <ds:schemaRef ds:uri="71af3243-3dd4-4a8d-8c0d-dd76da1f02a5"/>
    <ds:schemaRef ds:uri="http://schemas.microsoft.com/sharepoint/v3"/>
    <ds:schemaRef ds:uri="230e9df3-be65-4c73-a93b-d1236ebd677e"/>
    <ds:schemaRef ds:uri="http://schemas.microsoft.com/office/infopath/2007/PartnerControls"/>
    <ds:schemaRef ds:uri="http://schemas.openxmlformats.org/package/2006/metadata/core-properties"/>
    <ds:schemaRef ds:uri="http://schemas.microsoft.com/office/2006/documentManagement/types"/>
    <ds:schemaRef ds:uri="http://purl.org/dc/dcmitype/"/>
    <ds:schemaRef ds:uri="http://purl.org/dc/elements/1.1/"/>
    <ds:schemaRef ds:uri="16c05727-aa75-4e4a-9b5f-8a80a1165891"/>
    <ds:schemaRef ds:uri="http://schemas.microsoft.com/office/2006/metadata/properties"/>
    <ds:schemaRef ds:uri="http://www.w3.org/XML/1998/namespace"/>
    <ds:schemaRef ds:uri="http://purl.org/dc/te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{17A79937-FB26-45A7-9309-1125B8285ED0}tf67328976_win32</Template>
  <TotalTime>3147</TotalTime>
  <Words>4954</Words>
  <Application>Microsoft Office PowerPoint</Application>
  <PresentationFormat>Widescreen</PresentationFormat>
  <Paragraphs>505</Paragraphs>
  <Slides>18</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Tenorite</vt:lpstr>
      <vt:lpstr>Custom</vt:lpstr>
      <vt:lpstr>Optimizing USA Olympic Gymnastics Team Selection Using Data Analytics     By: Ryan talbot</vt:lpstr>
      <vt:lpstr>Brief overview of the research goal</vt:lpstr>
      <vt:lpstr>Research Objectives</vt:lpstr>
      <vt:lpstr>Data Sources</vt:lpstr>
      <vt:lpstr>Data Preprocessing</vt:lpstr>
      <vt:lpstr>Methodology Overview</vt:lpstr>
      <vt:lpstr>Individual Apparatus Modeling</vt:lpstr>
      <vt:lpstr>Team Selection Strategy Men's</vt:lpstr>
      <vt:lpstr>Team Selection Strategy women's</vt:lpstr>
      <vt:lpstr>Finals</vt:lpstr>
      <vt:lpstr>Evaluation Metrics Men’s</vt:lpstr>
      <vt:lpstr>Evaluation Metrics woMen’s</vt:lpstr>
      <vt:lpstr>Evaluation Metrics Team</vt:lpstr>
      <vt:lpstr>Evaluation Metrics men’s Team</vt:lpstr>
      <vt:lpstr>Evaluation Metrics women’s Team</vt:lpstr>
      <vt:lpstr>Challenges and Limitations</vt:lpstr>
      <vt:lpstr>Future Research</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Ryan Talbot</dc:creator>
  <cp:lastModifiedBy>Ryan Talbot</cp:lastModifiedBy>
  <cp:revision>2</cp:revision>
  <cp:lastPrinted>2024-07-15T01:53:23Z</cp:lastPrinted>
  <dcterms:created xsi:type="dcterms:W3CDTF">2024-07-13T00:20:57Z</dcterms:created>
  <dcterms:modified xsi:type="dcterms:W3CDTF">2024-07-16T01:45:25Z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